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8" r:id="rId2"/>
    <p:sldId id="276" r:id="rId3"/>
    <p:sldId id="261" r:id="rId4"/>
    <p:sldId id="262" r:id="rId5"/>
    <p:sldId id="263" r:id="rId6"/>
    <p:sldId id="270" r:id="rId7"/>
    <p:sldId id="280" r:id="rId8"/>
    <p:sldId id="277" r:id="rId9"/>
    <p:sldId id="265" r:id="rId10"/>
    <p:sldId id="281" r:id="rId11"/>
    <p:sldId id="264" r:id="rId12"/>
    <p:sldId id="267" r:id="rId13"/>
    <p:sldId id="257" r:id="rId14"/>
    <p:sldId id="259" r:id="rId15"/>
    <p:sldId id="274" r:id="rId16"/>
    <p:sldId id="279"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D740588E-4BD8-414E-9684-01AD9293277E}" type="datetimeFigureOut">
              <a:rPr lang="ru-RU" smtClean="0"/>
              <a:pPr/>
              <a:t>17.04.2020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CE77D68-86BC-4D4D-B60C-C625B200D441}"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740588E-4BD8-414E-9684-01AD9293277E}"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E77D68-86BC-4D4D-B60C-C625B200D44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740588E-4BD8-414E-9684-01AD9293277E}"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E77D68-86BC-4D4D-B60C-C625B200D44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740588E-4BD8-414E-9684-01AD9293277E}"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E77D68-86BC-4D4D-B60C-C625B200D44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740588E-4BD8-414E-9684-01AD9293277E}"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CE77D68-86BC-4D4D-B60C-C625B200D44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740588E-4BD8-414E-9684-01AD9293277E}" type="datetimeFigureOut">
              <a:rPr lang="ru-RU" smtClean="0"/>
              <a:pPr/>
              <a:t>17.04.2020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E77D68-86BC-4D4D-B60C-C625B200D44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740588E-4BD8-414E-9684-01AD9293277E}" type="datetimeFigureOut">
              <a:rPr lang="ru-RU" smtClean="0"/>
              <a:pPr/>
              <a:t>17.04.2020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E77D68-86BC-4D4D-B60C-C625B200D44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740588E-4BD8-414E-9684-01AD9293277E}" type="datetimeFigureOut">
              <a:rPr lang="ru-RU" smtClean="0"/>
              <a:pPr/>
              <a:t>17.04.2020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E77D68-86BC-4D4D-B60C-C625B200D44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40588E-4BD8-414E-9684-01AD9293277E}" type="datetimeFigureOut">
              <a:rPr lang="ru-RU" smtClean="0"/>
              <a:pPr/>
              <a:t>17.04.2020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E77D68-86BC-4D4D-B60C-C625B200D44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740588E-4BD8-414E-9684-01AD9293277E}" type="datetimeFigureOut">
              <a:rPr lang="ru-RU" smtClean="0"/>
              <a:pPr/>
              <a:t>17.04.2020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E77D68-86BC-4D4D-B60C-C625B200D44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740588E-4BD8-414E-9684-01AD9293277E}" type="datetimeFigureOut">
              <a:rPr lang="ru-RU" smtClean="0"/>
              <a:pPr/>
              <a:t>17.04.2020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E77D68-86BC-4D4D-B60C-C625B200D44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740588E-4BD8-414E-9684-01AD9293277E}" type="datetimeFigureOut">
              <a:rPr lang="ru-RU" smtClean="0"/>
              <a:pPr/>
              <a:t>17.04.2020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CE77D68-86BC-4D4D-B60C-C625B200D44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enera\Desktop\1525953423807.jpg"/>
          <p:cNvPicPr>
            <a:picLocks noChangeAspect="1" noChangeArrowheads="1"/>
          </p:cNvPicPr>
          <p:nvPr/>
        </p:nvPicPr>
        <p:blipFill>
          <a:blip r:embed="rId2" cstate="print"/>
          <a:srcRect/>
          <a:stretch>
            <a:fillRect/>
          </a:stretch>
        </p:blipFill>
        <p:spPr bwMode="auto">
          <a:xfrm>
            <a:off x="2447257" y="0"/>
            <a:ext cx="6696743" cy="6647138"/>
          </a:xfrm>
          <a:prstGeom prst="rect">
            <a:avLst/>
          </a:prstGeom>
          <a:noFill/>
        </p:spPr>
      </p:pic>
      <p:pic>
        <p:nvPicPr>
          <p:cNvPr id="1028" name="Picture 4" descr="https://4-prazdnik.ru/image/cache/catalog/data/imperium/0/um-su-pictures-07-714-00-800x800.jpg"/>
          <p:cNvPicPr>
            <a:picLocks noChangeAspect="1" noChangeArrowheads="1"/>
          </p:cNvPicPr>
          <p:nvPr/>
        </p:nvPicPr>
        <p:blipFill>
          <a:blip r:embed="rId3" cstate="print"/>
          <a:srcRect l="33075" r="35741" b="9281"/>
          <a:stretch>
            <a:fillRect/>
          </a:stretch>
        </p:blipFill>
        <p:spPr bwMode="auto">
          <a:xfrm>
            <a:off x="0" y="0"/>
            <a:ext cx="2376264" cy="691276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Venera\Desktop\ScanImage641.jpg"/>
          <p:cNvPicPr>
            <a:picLocks noChangeAspect="1" noChangeArrowheads="1"/>
          </p:cNvPicPr>
          <p:nvPr/>
        </p:nvPicPr>
        <p:blipFill>
          <a:blip r:embed="rId2" cstate="print"/>
          <a:srcRect/>
          <a:stretch>
            <a:fillRect/>
          </a:stretch>
        </p:blipFill>
        <p:spPr bwMode="auto">
          <a:xfrm>
            <a:off x="467544" y="476672"/>
            <a:ext cx="2526796" cy="688033"/>
          </a:xfrm>
          <a:prstGeom prst="rect">
            <a:avLst/>
          </a:prstGeom>
          <a:noFill/>
        </p:spPr>
      </p:pic>
      <p:pic>
        <p:nvPicPr>
          <p:cNvPr id="30722" name="Picture 2"/>
          <p:cNvPicPr>
            <a:picLocks noChangeAspect="1" noChangeArrowheads="1"/>
          </p:cNvPicPr>
          <p:nvPr/>
        </p:nvPicPr>
        <p:blipFill>
          <a:blip r:embed="rId3" cstate="print"/>
          <a:srcRect/>
          <a:stretch>
            <a:fillRect/>
          </a:stretch>
        </p:blipFill>
        <p:spPr bwMode="auto">
          <a:xfrm>
            <a:off x="611560" y="1556792"/>
            <a:ext cx="2128068" cy="3706958"/>
          </a:xfrm>
          <a:prstGeom prst="rect">
            <a:avLst/>
          </a:prstGeom>
          <a:noFill/>
          <a:ln w="9525">
            <a:noFill/>
            <a:miter lim="800000"/>
            <a:headEnd/>
            <a:tailEnd/>
          </a:ln>
          <a:effectLst/>
        </p:spPr>
      </p:pic>
      <p:sp>
        <p:nvSpPr>
          <p:cNvPr id="4" name="TextBox 3"/>
          <p:cNvSpPr txBox="1"/>
          <p:nvPr/>
        </p:nvSpPr>
        <p:spPr>
          <a:xfrm>
            <a:off x="701138" y="5445224"/>
            <a:ext cx="1936749" cy="707886"/>
          </a:xfrm>
          <a:prstGeom prst="rect">
            <a:avLst/>
          </a:prstGeom>
          <a:noFill/>
        </p:spPr>
        <p:txBody>
          <a:bodyPr wrap="none" rtlCol="0">
            <a:spAutoFit/>
          </a:bodyPr>
          <a:lstStyle/>
          <a:p>
            <a:pPr algn="ctr"/>
            <a:r>
              <a:rPr lang="ru-RU" sz="2000" b="1" dirty="0" smtClean="0"/>
              <a:t>Пузанов Павел</a:t>
            </a:r>
          </a:p>
          <a:p>
            <a:pPr algn="ctr"/>
            <a:r>
              <a:rPr lang="ru-RU" sz="2000" b="1" dirty="0" smtClean="0"/>
              <a:t>Иванович</a:t>
            </a:r>
            <a:endParaRPr lang="ru-RU" sz="2000" b="1" dirty="0"/>
          </a:p>
        </p:txBody>
      </p:sp>
      <p:sp>
        <p:nvSpPr>
          <p:cNvPr id="5" name="Прямоугольник 4"/>
          <p:cNvSpPr/>
          <p:nvPr/>
        </p:nvSpPr>
        <p:spPr>
          <a:xfrm>
            <a:off x="3635896" y="116632"/>
            <a:ext cx="4572000" cy="369332"/>
          </a:xfrm>
          <a:prstGeom prst="rect">
            <a:avLst/>
          </a:prstGeom>
        </p:spPr>
        <p:txBody>
          <a:bodyPr wrap="square">
            <a:spAutoFit/>
          </a:bodyPr>
          <a:lstStyle/>
          <a:p>
            <a:pPr algn="ctr"/>
            <a:r>
              <a:rPr lang="ru-RU" b="1" dirty="0" smtClean="0"/>
              <a:t> </a:t>
            </a:r>
            <a:endParaRPr lang="ru-RU" b="1" dirty="0"/>
          </a:p>
        </p:txBody>
      </p:sp>
      <p:sp>
        <p:nvSpPr>
          <p:cNvPr id="7" name="TextBox 6"/>
          <p:cNvSpPr txBox="1"/>
          <p:nvPr/>
        </p:nvSpPr>
        <p:spPr>
          <a:xfrm>
            <a:off x="3563888" y="0"/>
            <a:ext cx="5256584" cy="6740307"/>
          </a:xfrm>
          <a:prstGeom prst="rect">
            <a:avLst/>
          </a:prstGeom>
          <a:noFill/>
        </p:spPr>
        <p:txBody>
          <a:bodyPr wrap="square" rtlCol="0">
            <a:spAutoFit/>
          </a:bodyPr>
          <a:lstStyle/>
          <a:p>
            <a:r>
              <a:rPr lang="ru-RU" dirty="0" smtClean="0"/>
              <a:t>Пузанов Павел Иванович родился в 1910 году.</a:t>
            </a:r>
          </a:p>
          <a:p>
            <a:r>
              <a:rPr lang="ru-RU" dirty="0" smtClean="0"/>
              <a:t> Жили они семьёй в д. </a:t>
            </a:r>
            <a:r>
              <a:rPr lang="ru-RU" dirty="0" err="1" smtClean="0"/>
              <a:t>Пронино</a:t>
            </a:r>
            <a:r>
              <a:rPr lang="ru-RU" dirty="0" smtClean="0"/>
              <a:t>, семья была большая. На фронт ушёл, по призыву Райвоенкомата.</a:t>
            </a:r>
          </a:p>
          <a:p>
            <a:r>
              <a:rPr lang="ru-RU" dirty="0" smtClean="0"/>
              <a:t>Воевал Павел Иванович сапёром. С группой</a:t>
            </a:r>
          </a:p>
          <a:p>
            <a:r>
              <a:rPr lang="ru-RU" dirty="0" smtClean="0"/>
              <a:t> подрывников, Павел Иванович, получили срочное задание. Солдаты уже сутки  пытались выбить немцев из двухэтажного здания, в котором находился наблюдательный пункт, но всё было безуспешно. Их было 12: молодой лейтенант, старший сержант и рядовые. В темноте делали подкоп, вытаскивали землю в ящиках из-под патронов. Трудно было, тяжело дышать, ныли старые раны. В это подполье  солдаты натаскали столько тола, противотанковых и противопехотных мин, гранат, что получился настоящий фугас. …. Это было впечатляющие зрелище. Вместе со зданием, казалось, вздыбилась вся земля. От  наблюдательного пункта осталось только груда колотых кирпичей. Тяжёлым был путь к победе. Вернулся он в Весёлое с наградами в 1943 году, но весь израненный. В боях под Смоленском Павел Иванович остался без ноги. Подвиг воина-освободителя навсегда в сердцах односельчан.</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p:txBody>
          <a:bodyPr>
            <a:normAutofit fontScale="70000" lnSpcReduction="20000"/>
          </a:bodyPr>
          <a:lstStyle/>
          <a:p>
            <a:r>
              <a:rPr lang="ru-RU" dirty="0" smtClean="0"/>
              <a:t>Редькин Николай Федосеевич родился в 1924 году, в д. Скакальное. Призван в 1943 г. ,  вернулся в войны 1947 г. Имел награды  орден «Отечественной войны 2 степени», орден «Отечественной войны 2 степени», орден «Славы 3 степени», медаль «За отвагу», медаль «За  победу над Германией» 1941-1945 г.г., медали «20 лет победы над Германией», «30 лет победы над Германией», «40 лет победы над Германией», «50 лет Вооружённым силам СССР», «60 лет Вооружённым силам СССР ». Вернувшись, домой женился на Кузнецовой Августе Яковлевне. Работал в колхозе на </a:t>
            </a:r>
            <a:r>
              <a:rPr lang="ru-RU" dirty="0" err="1" smtClean="0"/>
              <a:t>животноводчестве</a:t>
            </a:r>
            <a:r>
              <a:rPr lang="ru-RU" dirty="0" smtClean="0"/>
              <a:t>, </a:t>
            </a:r>
            <a:r>
              <a:rPr lang="ru-RU" dirty="0" err="1" smtClean="0"/>
              <a:t>избачём</a:t>
            </a:r>
            <a:r>
              <a:rPr lang="ru-RU" dirty="0" smtClean="0"/>
              <a:t>, водителем, комбайнёром, механиком в МТС. Пошли дети Нина, Николай, Михаил, Владимир. С 1965-67 Г. проживали в с. Весёлое. На пенсию ушёл в 55 лет, работал на Севере бульдозеристом, механиком. Переехали жить со второй супругой Кучеренко Ниной Ефимовной – работала учителем (начальные классы в с. Весёлое), в Тасеево, работал механиком….  </a:t>
            </a:r>
          </a:p>
          <a:p>
            <a:endParaRPr lang="ru-RU" dirty="0"/>
          </a:p>
        </p:txBody>
      </p:sp>
      <p:pic>
        <p:nvPicPr>
          <p:cNvPr id="5" name="Рисунок 4" descr="C:\Users\Администратор\Documents\Редькин Николай Федосеевич.jpg"/>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36882" t="2494" r="35216" b="71315"/>
          <a:stretch/>
        </p:blipFill>
        <p:spPr bwMode="auto">
          <a:xfrm>
            <a:off x="395536" y="1628800"/>
            <a:ext cx="2952328" cy="3528392"/>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6" name="Picture 2" descr="C:\Users\Venera\Desktop\ScanImage641.jpg"/>
          <p:cNvPicPr>
            <a:picLocks noChangeAspect="1" noChangeArrowheads="1"/>
          </p:cNvPicPr>
          <p:nvPr/>
        </p:nvPicPr>
        <p:blipFill>
          <a:blip r:embed="rId3" cstate="print"/>
          <a:srcRect/>
          <a:stretch>
            <a:fillRect/>
          </a:stretch>
        </p:blipFill>
        <p:spPr bwMode="auto">
          <a:xfrm>
            <a:off x="539552" y="548680"/>
            <a:ext cx="2526796" cy="688033"/>
          </a:xfrm>
          <a:prstGeom prst="rect">
            <a:avLst/>
          </a:prstGeom>
          <a:noFill/>
        </p:spPr>
      </p:pic>
      <p:sp>
        <p:nvSpPr>
          <p:cNvPr id="7" name="TextBox 6"/>
          <p:cNvSpPr txBox="1"/>
          <p:nvPr/>
        </p:nvSpPr>
        <p:spPr>
          <a:xfrm>
            <a:off x="683568" y="5301208"/>
            <a:ext cx="2256580" cy="707886"/>
          </a:xfrm>
          <a:prstGeom prst="rect">
            <a:avLst/>
          </a:prstGeom>
          <a:noFill/>
        </p:spPr>
        <p:txBody>
          <a:bodyPr wrap="none" rtlCol="0">
            <a:spAutoFit/>
          </a:bodyPr>
          <a:lstStyle/>
          <a:p>
            <a:pPr algn="ctr"/>
            <a:r>
              <a:rPr lang="ru-RU" sz="2000" b="1" dirty="0" smtClean="0"/>
              <a:t>Редькин Николай</a:t>
            </a:r>
          </a:p>
          <a:p>
            <a:pPr algn="ctr"/>
            <a:r>
              <a:rPr lang="ru-RU" sz="2000" b="1" dirty="0" smtClean="0"/>
              <a:t> Федосеевич</a:t>
            </a:r>
            <a:endParaRPr lang="ru-RU" sz="2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p:txBody>
          <a:bodyPr>
            <a:normAutofit fontScale="77500" lnSpcReduction="20000"/>
          </a:bodyPr>
          <a:lstStyle/>
          <a:p>
            <a:r>
              <a:rPr lang="ru-RU" dirty="0" smtClean="0"/>
              <a:t> Харченко Иван Леонтьевич родился в 1926 д. </a:t>
            </a:r>
            <a:r>
              <a:rPr lang="ru-RU" dirty="0" err="1" smtClean="0"/>
              <a:t>Междуречино</a:t>
            </a:r>
            <a:r>
              <a:rPr lang="ru-RU" dirty="0" smtClean="0"/>
              <a:t>. Призван </a:t>
            </a:r>
            <a:r>
              <a:rPr lang="ru-RU" dirty="0" err="1" smtClean="0"/>
              <a:t>Тасеевским</a:t>
            </a:r>
            <a:r>
              <a:rPr lang="ru-RU" dirty="0" smtClean="0"/>
              <a:t> РВК в ноябре 1943. Рядовой,  участвовал в наступательных операциях, с 1944-45. Домой вернулся в 1950 г. Был награждён «Медалью за взятие </a:t>
            </a:r>
            <a:r>
              <a:rPr lang="ru-RU" dirty="0" smtClean="0"/>
              <a:t>Кенигсберга</a:t>
            </a:r>
            <a:r>
              <a:rPr lang="ru-RU" dirty="0" smtClean="0"/>
              <a:t>», «Орденом Великой Отечественной войны» 2 степени. Сразу женился на </a:t>
            </a:r>
            <a:r>
              <a:rPr lang="ru-RU" dirty="0" err="1" smtClean="0"/>
              <a:t>Акуленко</a:t>
            </a:r>
            <a:r>
              <a:rPr lang="ru-RU" dirty="0" smtClean="0"/>
              <a:t> Татьяне Павловне,  Татьяна Павловна работала </a:t>
            </a:r>
            <a:r>
              <a:rPr lang="ru-RU" dirty="0" smtClean="0"/>
              <a:t>смолокуром </a:t>
            </a:r>
            <a:r>
              <a:rPr lang="ru-RU" dirty="0" smtClean="0"/>
              <a:t>(собирали живицу) и ходила на разные работы. И сразу переехали жить в с. Весёлое. Работал водителем в МТС на бензовозе. Родился у них сын Василий, дочки Тамара и Любовь. В 1960 году переехала семья в Красноярск. Работал на судостроительном заводе – слесарем.   Татьяна Павлова здравствует ей 89 лет, она труженица тыла.</a:t>
            </a:r>
            <a:endParaRPr lang="ru-RU" dirty="0"/>
          </a:p>
        </p:txBody>
      </p:sp>
      <p:pic>
        <p:nvPicPr>
          <p:cNvPr id="5" name="Picture 2" descr="C:\Users\Venera\Desktop\ScanImage641.jpg"/>
          <p:cNvPicPr>
            <a:picLocks noChangeAspect="1" noChangeArrowheads="1"/>
          </p:cNvPicPr>
          <p:nvPr/>
        </p:nvPicPr>
        <p:blipFill>
          <a:blip r:embed="rId2" cstate="print"/>
          <a:srcRect/>
          <a:stretch>
            <a:fillRect/>
          </a:stretch>
        </p:blipFill>
        <p:spPr bwMode="auto">
          <a:xfrm>
            <a:off x="539552" y="548680"/>
            <a:ext cx="2526796" cy="688033"/>
          </a:xfrm>
          <a:prstGeom prst="rect">
            <a:avLst/>
          </a:prstGeom>
          <a:noFill/>
        </p:spPr>
      </p:pic>
      <p:sp>
        <p:nvSpPr>
          <p:cNvPr id="6" name="TextBox 5"/>
          <p:cNvSpPr txBox="1"/>
          <p:nvPr/>
        </p:nvSpPr>
        <p:spPr>
          <a:xfrm>
            <a:off x="827584" y="5301208"/>
            <a:ext cx="1989455" cy="707886"/>
          </a:xfrm>
          <a:prstGeom prst="rect">
            <a:avLst/>
          </a:prstGeom>
          <a:noFill/>
        </p:spPr>
        <p:txBody>
          <a:bodyPr wrap="none" rtlCol="0">
            <a:spAutoFit/>
          </a:bodyPr>
          <a:lstStyle/>
          <a:p>
            <a:r>
              <a:rPr lang="ru-RU" sz="2000" b="1" dirty="0" smtClean="0"/>
              <a:t>Харченко Иван</a:t>
            </a:r>
          </a:p>
          <a:p>
            <a:r>
              <a:rPr lang="ru-RU" sz="2000" b="1" dirty="0" smtClean="0"/>
              <a:t> Леонтьевич</a:t>
            </a:r>
            <a:endParaRPr lang="ru-RU" sz="2000" b="1" dirty="0"/>
          </a:p>
        </p:txBody>
      </p:sp>
      <p:pic>
        <p:nvPicPr>
          <p:cNvPr id="7" name="Picture 2" descr="C:\Users\Venera\Desktop\изображение_viber_2020-04-16_18-53-37.jpg"/>
          <p:cNvPicPr>
            <a:picLocks noChangeAspect="1" noChangeArrowheads="1"/>
          </p:cNvPicPr>
          <p:nvPr/>
        </p:nvPicPr>
        <p:blipFill>
          <a:blip r:embed="rId3" cstate="print"/>
          <a:srcRect/>
          <a:stretch>
            <a:fillRect/>
          </a:stretch>
        </p:blipFill>
        <p:spPr bwMode="auto">
          <a:xfrm>
            <a:off x="467544" y="1484784"/>
            <a:ext cx="2735796" cy="364772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Администратор\Desktop\Новая папка (2)\Screenshot_2018-01-27-09-13-30.png"/>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t="8736" b="6864"/>
          <a:stretch/>
        </p:blipFill>
        <p:spPr bwMode="auto">
          <a:xfrm>
            <a:off x="323528" y="1412776"/>
            <a:ext cx="2952328" cy="3816424"/>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pic>
        <p:nvPicPr>
          <p:cNvPr id="2050" name="Picture 2" descr="C:\Users\Venera\Desktop\ScanImage641.jpg"/>
          <p:cNvPicPr>
            <a:picLocks noChangeAspect="1" noChangeArrowheads="1"/>
          </p:cNvPicPr>
          <p:nvPr/>
        </p:nvPicPr>
        <p:blipFill>
          <a:blip r:embed="rId3" cstate="print"/>
          <a:srcRect/>
          <a:stretch>
            <a:fillRect/>
          </a:stretch>
        </p:blipFill>
        <p:spPr bwMode="auto">
          <a:xfrm>
            <a:off x="467545" y="332656"/>
            <a:ext cx="2313750" cy="630022"/>
          </a:xfrm>
          <a:prstGeom prst="rect">
            <a:avLst/>
          </a:prstGeom>
          <a:noFill/>
        </p:spPr>
      </p:pic>
      <p:sp>
        <p:nvSpPr>
          <p:cNvPr id="8" name="TextBox 7"/>
          <p:cNvSpPr txBox="1"/>
          <p:nvPr/>
        </p:nvSpPr>
        <p:spPr>
          <a:xfrm>
            <a:off x="539552" y="5445224"/>
            <a:ext cx="2520280" cy="707886"/>
          </a:xfrm>
          <a:prstGeom prst="rect">
            <a:avLst/>
          </a:prstGeom>
          <a:noFill/>
        </p:spPr>
        <p:txBody>
          <a:bodyPr wrap="square" rtlCol="0">
            <a:spAutoFit/>
          </a:bodyPr>
          <a:lstStyle/>
          <a:p>
            <a:pPr algn="ctr"/>
            <a:r>
              <a:rPr lang="ru-RU" sz="2000" b="1" dirty="0" smtClean="0"/>
              <a:t>Царёв Григорий Никитич</a:t>
            </a:r>
            <a:endParaRPr lang="ru-RU" sz="2000" b="1" dirty="0"/>
          </a:p>
        </p:txBody>
      </p:sp>
      <p:sp>
        <p:nvSpPr>
          <p:cNvPr id="17" name="Содержимое 16"/>
          <p:cNvSpPr>
            <a:spLocks noGrp="1"/>
          </p:cNvSpPr>
          <p:nvPr>
            <p:ph sz="half" idx="1"/>
          </p:nvPr>
        </p:nvSpPr>
        <p:spPr/>
        <p:txBody>
          <a:bodyPr>
            <a:noAutofit/>
          </a:bodyPr>
          <a:lstStyle/>
          <a:p>
            <a:r>
              <a:rPr lang="ru-RU" sz="1400" b="1" dirty="0" smtClean="0"/>
              <a:t>Царёв Григорий Никитич родился 1920 г. в д. </a:t>
            </a:r>
            <a:r>
              <a:rPr lang="ru-RU" sz="1400" b="1" dirty="0" err="1" smtClean="0"/>
              <a:t>Подсопка</a:t>
            </a:r>
            <a:r>
              <a:rPr lang="ru-RU" sz="1400" b="1" dirty="0" smtClean="0"/>
              <a:t>. Семилетку закончил в с. Тасеево. В 1939 году неожиданно для себя согласился пойти на курсы учителей, по завершении которых, оказался в </a:t>
            </a:r>
            <a:r>
              <a:rPr lang="ru-RU" sz="1400" b="1" dirty="0" err="1" smtClean="0"/>
              <a:t>Щекатуровской</a:t>
            </a:r>
            <a:r>
              <a:rPr lang="ru-RU" sz="1400" b="1" dirty="0" smtClean="0"/>
              <a:t> школе. НВ армию призвали в октябре 1940 года, Боевое крещение Григорий Никитич принял под украинским городом Луцком. Известие об окончании войны застало под Дрезденом. А 9 мая полк в котором служил Григорий Никитич был уже в Праге. А демобилизовался он уже в Австрии. Вернувшись домой стал учительствовать в </a:t>
            </a:r>
            <a:r>
              <a:rPr lang="ru-RU" sz="1400" b="1" dirty="0" err="1" smtClean="0"/>
              <a:t>Подсопке</a:t>
            </a:r>
            <a:r>
              <a:rPr lang="ru-RU" sz="1400" b="1" dirty="0" smtClean="0"/>
              <a:t>. Женился на </a:t>
            </a:r>
            <a:r>
              <a:rPr lang="ru-RU" sz="1400" b="1" dirty="0" err="1" smtClean="0"/>
              <a:t>Веренёвой</a:t>
            </a:r>
            <a:r>
              <a:rPr lang="ru-RU" sz="1400" b="1" dirty="0" smtClean="0"/>
              <a:t> Александре Игнатьевне из деревни </a:t>
            </a:r>
            <a:r>
              <a:rPr lang="ru-RU" sz="1400" b="1" dirty="0" err="1" smtClean="0"/>
              <a:t>Междуречино</a:t>
            </a:r>
            <a:r>
              <a:rPr lang="ru-RU" sz="1400" b="1" dirty="0" smtClean="0"/>
              <a:t>, она стала не только его женой но и соратником, другом, она делила с ним все трудности послевоенного времени. В 1950 году переехали жить в с. Весёлое. Школа была начальная, потом сделали семилетку. А в 1955 году Григорий Никитич  стал директором школы. Преподавал географию, заочно закончил педагогический институт. Родилось у них два сына Геннадий и Борис. Геннадий пошёл по  стопам родителей, и тоже стал учителем. Отработал Григорий Никитович директором до самой пенсии, и ушёл с директоров в 1983 году. Был постоянным участником художественной самодеятельности. Очень хорошо играл на балалайке. Все бывшие ученики отзываются о нём очень тепло, говорят, был справедливым, честным педагогом. Хорошим семьянином. Похоронен в городе Сосновоборске. Имел боевые  и юбилейные награды.</a:t>
            </a:r>
          </a:p>
          <a:p>
            <a:r>
              <a:rPr lang="ru-RU" sz="1400" b="1" dirty="0" smtClean="0"/>
              <a:t> </a:t>
            </a:r>
          </a:p>
          <a:p>
            <a:endParaRPr lang="ru-RU" sz="1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p:txBody>
          <a:bodyPr>
            <a:normAutofit fontScale="77500" lnSpcReduction="20000"/>
          </a:bodyPr>
          <a:lstStyle/>
          <a:p>
            <a:r>
              <a:rPr lang="ru-RU" dirty="0" err="1" smtClean="0"/>
              <a:t>Федосеенко</a:t>
            </a:r>
            <a:r>
              <a:rPr lang="ru-RU" dirty="0" smtClean="0"/>
              <a:t> Егор Фомич 1926 года рождения. Родился в д. </a:t>
            </a:r>
            <a:r>
              <a:rPr lang="ru-RU" dirty="0" err="1" smtClean="0"/>
              <a:t>Усть</a:t>
            </a:r>
            <a:r>
              <a:rPr lang="ru-RU" dirty="0" smtClean="0"/>
              <a:t> – </a:t>
            </a:r>
            <a:r>
              <a:rPr lang="ru-RU" dirty="0" err="1" smtClean="0"/>
              <a:t>Данилки</a:t>
            </a:r>
            <a:r>
              <a:rPr lang="ru-RU" dirty="0" smtClean="0"/>
              <a:t> </a:t>
            </a:r>
            <a:r>
              <a:rPr lang="ru-RU" dirty="0" err="1" smtClean="0"/>
              <a:t>Тасеевского</a:t>
            </a:r>
            <a:r>
              <a:rPr lang="ru-RU" dirty="0" smtClean="0"/>
              <a:t> </a:t>
            </a:r>
            <a:r>
              <a:rPr lang="ru-RU" dirty="0" err="1" smtClean="0"/>
              <a:t>райна</a:t>
            </a:r>
            <a:r>
              <a:rPr lang="ru-RU" dirty="0" smtClean="0"/>
              <a:t>. Призван отсюда в 1943 г.  Служил в 381 –м  Краснознамённом гвардейском стрелковом полку с 1943-45 г., в Прибалтике.  Награждён «Медалью за боевые заслуги». Домой вернулся в 1949 году. Работал трактористом. Женился на </a:t>
            </a:r>
            <a:r>
              <a:rPr lang="ru-RU" dirty="0" err="1" smtClean="0"/>
              <a:t>Моисеенко</a:t>
            </a:r>
            <a:r>
              <a:rPr lang="ru-RU" dirty="0" smtClean="0"/>
              <a:t> Марии Сергеевне, она работала продавцом до самой пенсии. В д. </a:t>
            </a:r>
            <a:r>
              <a:rPr lang="ru-RU" dirty="0" err="1" smtClean="0"/>
              <a:t>Данилки</a:t>
            </a:r>
            <a:r>
              <a:rPr lang="ru-RU" dirty="0" smtClean="0"/>
              <a:t> переехали в 1969 году. Так же работал в колхозе «Ленинский путь», трактористом, потом поставили управляющим 3 отделения в </a:t>
            </a:r>
            <a:r>
              <a:rPr lang="ru-RU" dirty="0" err="1" smtClean="0"/>
              <a:t>Данилках</a:t>
            </a:r>
            <a:r>
              <a:rPr lang="ru-RU" dirty="0" smtClean="0"/>
              <a:t>, (первое отделение было в д. Унжа, второе в д. Вахрушево). Родилось у них два сына, Юрий выучился на агронома, работал также председателем колхоза «Заветы Ильича», второй сын Валерий тоже работал трактористом.</a:t>
            </a:r>
          </a:p>
          <a:p>
            <a:r>
              <a:rPr lang="ru-RU" dirty="0" smtClean="0"/>
              <a:t> </a:t>
            </a:r>
            <a:endParaRPr lang="ru-RU" dirty="0"/>
          </a:p>
        </p:txBody>
      </p:sp>
      <p:pic>
        <p:nvPicPr>
          <p:cNvPr id="5" name="Рисунок 4" descr="C:\Users\Администратор\Documents\ScanImage625.jpg"/>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58197" t="8617" r="4126" b="10431"/>
          <a:stretch/>
        </p:blipFill>
        <p:spPr bwMode="auto">
          <a:xfrm>
            <a:off x="395536" y="1484784"/>
            <a:ext cx="2880320" cy="3528392"/>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7" name="Picture 2" descr="C:\Users\Venera\Desktop\ScanImage641.jpg"/>
          <p:cNvPicPr>
            <a:picLocks noChangeAspect="1" noChangeArrowheads="1"/>
          </p:cNvPicPr>
          <p:nvPr/>
        </p:nvPicPr>
        <p:blipFill>
          <a:blip r:embed="rId3" cstate="print"/>
          <a:srcRect/>
          <a:stretch>
            <a:fillRect/>
          </a:stretch>
        </p:blipFill>
        <p:spPr bwMode="auto">
          <a:xfrm>
            <a:off x="539552" y="476672"/>
            <a:ext cx="2526796" cy="688033"/>
          </a:xfrm>
          <a:prstGeom prst="rect">
            <a:avLst/>
          </a:prstGeom>
          <a:noFill/>
        </p:spPr>
      </p:pic>
      <p:sp>
        <p:nvSpPr>
          <p:cNvPr id="8" name="TextBox 7"/>
          <p:cNvSpPr txBox="1"/>
          <p:nvPr/>
        </p:nvSpPr>
        <p:spPr>
          <a:xfrm>
            <a:off x="755576" y="5301208"/>
            <a:ext cx="2154308" cy="707886"/>
          </a:xfrm>
          <a:prstGeom prst="rect">
            <a:avLst/>
          </a:prstGeom>
          <a:noFill/>
        </p:spPr>
        <p:txBody>
          <a:bodyPr wrap="none" rtlCol="0">
            <a:spAutoFit/>
          </a:bodyPr>
          <a:lstStyle/>
          <a:p>
            <a:pPr algn="ctr"/>
            <a:r>
              <a:rPr lang="ru-RU" sz="2000" b="1" dirty="0" err="1" smtClean="0"/>
              <a:t>Федосеенко</a:t>
            </a:r>
            <a:r>
              <a:rPr lang="ru-RU" sz="2000" b="1" dirty="0" smtClean="0"/>
              <a:t> Егор</a:t>
            </a:r>
          </a:p>
          <a:p>
            <a:pPr algn="ctr"/>
            <a:r>
              <a:rPr lang="ru-RU" sz="2000" b="1" dirty="0" smtClean="0"/>
              <a:t>  Фомич</a:t>
            </a:r>
            <a:endParaRPr lang="ru-RU"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260648"/>
            <a:ext cx="1872208" cy="509792"/>
          </a:xfrm>
          <a:prstGeom prst="rect">
            <a:avLst/>
          </a:prstGeom>
          <a:noFill/>
          <a:ln w="9525">
            <a:noFill/>
            <a:miter lim="800000"/>
            <a:headEnd/>
            <a:tailEnd/>
          </a:ln>
          <a:effectLst/>
        </p:spPr>
      </p:pic>
      <p:pic>
        <p:nvPicPr>
          <p:cNvPr id="1027" name="Picture 3" descr="C:\Users\Venera\Desktop\на сайт\3.jpg"/>
          <p:cNvPicPr>
            <a:picLocks noChangeAspect="1" noChangeArrowheads="1"/>
          </p:cNvPicPr>
          <p:nvPr/>
        </p:nvPicPr>
        <p:blipFill>
          <a:blip r:embed="rId3" cstate="print"/>
          <a:srcRect/>
          <a:stretch>
            <a:fillRect/>
          </a:stretch>
        </p:blipFill>
        <p:spPr bwMode="auto">
          <a:xfrm>
            <a:off x="2339752" y="188640"/>
            <a:ext cx="6552728" cy="655272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Venera\Desktop\Новая папка (2)\IMG-be76c6a6e2158e7dde0d316639b978ec-V.jpg"/>
          <p:cNvPicPr>
            <a:picLocks noChangeAspect="1" noChangeArrowheads="1"/>
          </p:cNvPicPr>
          <p:nvPr/>
        </p:nvPicPr>
        <p:blipFill>
          <a:blip r:embed="rId2" cstate="print"/>
          <a:srcRect l="17870" r="19761" b="31573"/>
          <a:stretch>
            <a:fillRect/>
          </a:stretch>
        </p:blipFill>
        <p:spPr bwMode="auto">
          <a:xfrm>
            <a:off x="251520" y="853820"/>
            <a:ext cx="4104456" cy="6004180"/>
          </a:xfrm>
          <a:prstGeom prst="rect">
            <a:avLst/>
          </a:prstGeom>
          <a:noFill/>
        </p:spPr>
      </p:pic>
      <p:pic>
        <p:nvPicPr>
          <p:cNvPr id="28676" name="Picture 4" descr="https://avatars.mds.yandex.net/get-pdb/875592/3424fb15-3e06-4e9d-8e7a-7a5c841b941c/s1200?webp=false"/>
          <p:cNvPicPr>
            <a:picLocks noChangeAspect="1" noChangeArrowheads="1"/>
          </p:cNvPicPr>
          <p:nvPr/>
        </p:nvPicPr>
        <p:blipFill>
          <a:blip r:embed="rId3" cstate="print"/>
          <a:srcRect/>
          <a:stretch>
            <a:fillRect/>
          </a:stretch>
        </p:blipFill>
        <p:spPr bwMode="auto">
          <a:xfrm>
            <a:off x="4860032" y="404664"/>
            <a:ext cx="3888431" cy="2747825"/>
          </a:xfrm>
          <a:prstGeom prst="rect">
            <a:avLst/>
          </a:prstGeom>
          <a:noFill/>
        </p:spPr>
      </p:pic>
      <p:pic>
        <p:nvPicPr>
          <p:cNvPr id="28678" name="Picture 6" descr="https://avatars.mds.yandex.net/get-pdb/932587/6640269b-b2aa-4ea2-86c8-4888712a1839/orig"/>
          <p:cNvPicPr>
            <a:picLocks noChangeAspect="1" noChangeArrowheads="1"/>
          </p:cNvPicPr>
          <p:nvPr/>
        </p:nvPicPr>
        <p:blipFill>
          <a:blip r:embed="rId4" cstate="print">
            <a:lum bright="-10000"/>
          </a:blip>
          <a:srcRect l="10878" t="7252" r="4821" b="9354"/>
          <a:stretch>
            <a:fillRect/>
          </a:stretch>
        </p:blipFill>
        <p:spPr bwMode="auto">
          <a:xfrm>
            <a:off x="4932040" y="3933056"/>
            <a:ext cx="3672408" cy="2724690"/>
          </a:xfrm>
          <a:prstGeom prst="rect">
            <a:avLst/>
          </a:prstGeom>
          <a:noFill/>
        </p:spPr>
      </p:pic>
      <p:sp>
        <p:nvSpPr>
          <p:cNvPr id="5" name="TextBox 4"/>
          <p:cNvSpPr txBox="1"/>
          <p:nvPr/>
        </p:nvSpPr>
        <p:spPr>
          <a:xfrm>
            <a:off x="4716016" y="3284984"/>
            <a:ext cx="4033540" cy="584775"/>
          </a:xfrm>
          <a:prstGeom prst="rect">
            <a:avLst/>
          </a:prstGeom>
          <a:noFill/>
        </p:spPr>
        <p:txBody>
          <a:bodyPr wrap="none" rtlCol="0">
            <a:spAutoFit/>
          </a:bodyPr>
          <a:lstStyle/>
          <a:p>
            <a:r>
              <a:rPr lang="ru-RU" sz="3200" b="1" dirty="0" smtClean="0"/>
              <a:t>Дети рисуют Победу.</a:t>
            </a:r>
            <a:endParaRPr lang="ru-RU" sz="3200" b="1" dirty="0"/>
          </a:p>
        </p:txBody>
      </p:sp>
      <p:pic>
        <p:nvPicPr>
          <p:cNvPr id="6" name="Picture 2" descr="C:\Users\Venera\Desktop\ScanImage641.jpg"/>
          <p:cNvPicPr>
            <a:picLocks noChangeAspect="1" noChangeArrowheads="1"/>
          </p:cNvPicPr>
          <p:nvPr/>
        </p:nvPicPr>
        <p:blipFill>
          <a:blip r:embed="rId5" cstate="print"/>
          <a:srcRect/>
          <a:stretch>
            <a:fillRect/>
          </a:stretch>
        </p:blipFill>
        <p:spPr bwMode="auto">
          <a:xfrm>
            <a:off x="179512" y="116632"/>
            <a:ext cx="2526796" cy="68803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980728"/>
            <a:ext cx="7608022" cy="1828800"/>
          </a:xfrm>
        </p:spPr>
        <p:txBody>
          <a:bodyPr anchor="ctr">
            <a:normAutofit/>
          </a:bodyPr>
          <a:lstStyle/>
          <a:p>
            <a:r>
              <a:rPr lang="ru-RU" sz="2400" i="1" dirty="0" smtClean="0"/>
              <a:t>…..Нас осталось не так уж и много,</a:t>
            </a:r>
            <a:br>
              <a:rPr lang="ru-RU" sz="2400" i="1" dirty="0" smtClean="0"/>
            </a:br>
            <a:r>
              <a:rPr lang="ru-RU" sz="2400" i="1" dirty="0" smtClean="0"/>
              <a:t>Над судьбой мы своей не вольны.</a:t>
            </a:r>
            <a:br>
              <a:rPr lang="ru-RU" sz="2400" i="1" dirty="0" smtClean="0"/>
            </a:br>
            <a:r>
              <a:rPr lang="ru-RU" sz="2400" i="1" dirty="0" smtClean="0"/>
              <a:t>Скоро кончится наша дорога,</a:t>
            </a:r>
            <a:br>
              <a:rPr lang="ru-RU" sz="2400" i="1" dirty="0" smtClean="0"/>
            </a:br>
            <a:r>
              <a:rPr lang="ru-RU" sz="2400" i="1" dirty="0" smtClean="0"/>
              <a:t>По которой пришли мы с войны……</a:t>
            </a:r>
            <a:endParaRPr lang="ru-RU" sz="2400" i="1" dirty="0"/>
          </a:p>
        </p:txBody>
      </p:sp>
      <p:sp>
        <p:nvSpPr>
          <p:cNvPr id="3" name="Подзаголовок 2"/>
          <p:cNvSpPr>
            <a:spLocks noGrp="1"/>
          </p:cNvSpPr>
          <p:nvPr>
            <p:ph type="subTitle" idx="1"/>
          </p:nvPr>
        </p:nvSpPr>
        <p:spPr>
          <a:xfrm>
            <a:off x="3419872" y="4221088"/>
            <a:ext cx="5320680" cy="1752600"/>
          </a:xfrm>
        </p:spPr>
        <p:txBody>
          <a:bodyPr>
            <a:normAutofit/>
          </a:bodyPr>
          <a:lstStyle/>
          <a:p>
            <a:r>
              <a:rPr lang="ru-RU" sz="1800" dirty="0" smtClean="0"/>
              <a:t>Составитель презентации председатель совета ветеранов, пенсионерка</a:t>
            </a:r>
          </a:p>
          <a:p>
            <a:r>
              <a:rPr lang="ru-RU" sz="1800" dirty="0" smtClean="0"/>
              <a:t>Кошелева Татьяна Александровна.</a:t>
            </a:r>
          </a:p>
          <a:p>
            <a:r>
              <a:rPr lang="ru-RU" sz="1800" dirty="0" smtClean="0"/>
              <a:t>2020 год</a:t>
            </a:r>
            <a:endParaRPr lang="ru-RU" sz="1800" dirty="0"/>
          </a:p>
        </p:txBody>
      </p:sp>
      <p:pic>
        <p:nvPicPr>
          <p:cNvPr id="4" name="Picture 2" descr="C:\Users\Venera\Desktop\ScanImage641.jpg"/>
          <p:cNvPicPr>
            <a:picLocks noChangeAspect="1" noChangeArrowheads="1"/>
          </p:cNvPicPr>
          <p:nvPr/>
        </p:nvPicPr>
        <p:blipFill>
          <a:blip r:embed="rId2" cstate="print"/>
          <a:srcRect/>
          <a:stretch>
            <a:fillRect/>
          </a:stretch>
        </p:blipFill>
        <p:spPr bwMode="auto">
          <a:xfrm>
            <a:off x="323528" y="260648"/>
            <a:ext cx="2232248" cy="607829"/>
          </a:xfrm>
          <a:prstGeom prst="rect">
            <a:avLst/>
          </a:prstGeom>
          <a:noFill/>
        </p:spPr>
      </p:pic>
      <p:pic>
        <p:nvPicPr>
          <p:cNvPr id="48132" name="Picture 4" descr="https://i.mycdn.me/i?r=AyH4iRPQ2q0otWIFepML2LxRs4Vug1awvmH5pEqrlzivXg&amp;fn=legacy_52"/>
          <p:cNvPicPr>
            <a:picLocks noChangeAspect="1" noChangeArrowheads="1"/>
          </p:cNvPicPr>
          <p:nvPr/>
        </p:nvPicPr>
        <p:blipFill>
          <a:blip r:embed="rId3" cstate="print"/>
          <a:srcRect/>
          <a:stretch>
            <a:fillRect/>
          </a:stretch>
        </p:blipFill>
        <p:spPr bwMode="auto">
          <a:xfrm>
            <a:off x="539552" y="3573016"/>
            <a:ext cx="3096343" cy="309634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2" cstate="print"/>
          <a:srcRect/>
          <a:stretch>
            <a:fillRect/>
          </a:stretch>
        </p:blipFill>
        <p:spPr bwMode="auto">
          <a:xfrm>
            <a:off x="1115616" y="116632"/>
            <a:ext cx="6726237" cy="5943600"/>
          </a:xfrm>
          <a:prstGeom prst="rect">
            <a:avLst/>
          </a:prstGeom>
          <a:noFill/>
          <a:ln w="9525">
            <a:noFill/>
            <a:miter lim="800000"/>
            <a:headEnd/>
            <a:tailEnd/>
          </a:ln>
          <a:effectLst/>
        </p:spPr>
      </p:pic>
      <p:sp>
        <p:nvSpPr>
          <p:cNvPr id="4" name="TextBox 3"/>
          <p:cNvSpPr txBox="1"/>
          <p:nvPr/>
        </p:nvSpPr>
        <p:spPr>
          <a:xfrm>
            <a:off x="1115616" y="5301208"/>
            <a:ext cx="7200800" cy="2000548"/>
          </a:xfrm>
          <a:prstGeom prst="rect">
            <a:avLst/>
          </a:prstGeom>
          <a:noFill/>
        </p:spPr>
        <p:txBody>
          <a:bodyPr wrap="square" rtlCol="0">
            <a:spAutoFit/>
          </a:bodyPr>
          <a:lstStyle/>
          <a:p>
            <a:pPr algn="ctr"/>
            <a:r>
              <a:rPr lang="ru-RU" sz="2000" b="1" dirty="0" smtClean="0"/>
              <a:t>Советом ветеранов и жителями села был установлен</a:t>
            </a:r>
          </a:p>
          <a:p>
            <a:pPr algn="ctr"/>
            <a:r>
              <a:rPr lang="ru-RU" sz="2000" b="1" dirty="0" smtClean="0"/>
              <a:t>в 2005 году  обелиск воинам </a:t>
            </a:r>
          </a:p>
          <a:p>
            <a:pPr algn="ctr"/>
            <a:r>
              <a:rPr lang="ru-RU" sz="2000" b="1" dirty="0" smtClean="0"/>
              <a:t>Великой Отечественной войны.</a:t>
            </a:r>
            <a:r>
              <a:rPr lang="ru-RU" sz="2000" dirty="0" smtClean="0"/>
              <a:t> </a:t>
            </a:r>
          </a:p>
          <a:p>
            <a:pPr algn="ctr"/>
            <a:r>
              <a:rPr lang="ru-RU" sz="2000" b="1" dirty="0" smtClean="0"/>
              <a:t>Кошелева Татьяна Александровна – Председатель совета ветеранов с. Весёлое.</a:t>
            </a:r>
          </a:p>
          <a:p>
            <a:pPr algn="ctr"/>
            <a:endParaRPr lang="ru-RU" sz="2400" b="1" dirty="0"/>
          </a:p>
        </p:txBody>
      </p:sp>
      <p:pic>
        <p:nvPicPr>
          <p:cNvPr id="5" name="Picture 2" descr="C:\Users\Venera\Desktop\ScanImage641.jpg"/>
          <p:cNvPicPr>
            <a:picLocks noChangeAspect="1" noChangeArrowheads="1"/>
          </p:cNvPicPr>
          <p:nvPr/>
        </p:nvPicPr>
        <p:blipFill>
          <a:blip r:embed="rId3" cstate="print"/>
          <a:srcRect/>
          <a:stretch>
            <a:fillRect/>
          </a:stretch>
        </p:blipFill>
        <p:spPr bwMode="auto">
          <a:xfrm>
            <a:off x="107504" y="260648"/>
            <a:ext cx="2016224" cy="54900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p:txBody>
          <a:bodyPr>
            <a:normAutofit lnSpcReduction="10000"/>
          </a:bodyPr>
          <a:lstStyle/>
          <a:p>
            <a:r>
              <a:rPr lang="ru-RU" dirty="0" smtClean="0"/>
              <a:t>Валенков Александр Иванович родился в 1906 году, в д. </a:t>
            </a:r>
            <a:r>
              <a:rPr lang="ru-RU" dirty="0" err="1" smtClean="0"/>
              <a:t>Подсопка</a:t>
            </a:r>
            <a:r>
              <a:rPr lang="ru-RU" dirty="0" smtClean="0"/>
              <a:t>. Женился на </a:t>
            </a:r>
            <a:r>
              <a:rPr lang="ru-RU" dirty="0" err="1" smtClean="0"/>
              <a:t>Холодиловой</a:t>
            </a:r>
            <a:r>
              <a:rPr lang="ru-RU" dirty="0" smtClean="0"/>
              <a:t> Софье Ивановне. Родилось у них  много детей, но по тем временам, дети умирали от болезней, и осталось у них только два сына Иван и Александр. На войну уходил, уже семейным. Вернулся с войны в свою деревню к семье. Работал сторожем на свиноферме в д. </a:t>
            </a:r>
            <a:r>
              <a:rPr lang="ru-RU" dirty="0" err="1" smtClean="0"/>
              <a:t>Подсопка</a:t>
            </a:r>
            <a:r>
              <a:rPr lang="ru-RU" dirty="0" smtClean="0"/>
              <a:t>. В 1973 году переехали в Весёлое.  </a:t>
            </a:r>
            <a:endParaRPr lang="ru-RU" dirty="0"/>
          </a:p>
        </p:txBody>
      </p:sp>
      <p:pic>
        <p:nvPicPr>
          <p:cNvPr id="5" name="Рисунок 4" descr="C:\Users\Администратор\Pictures\Фронтовики\CAM01443.jpg"/>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b="14609"/>
          <a:stretch/>
        </p:blipFill>
        <p:spPr bwMode="auto">
          <a:xfrm>
            <a:off x="611560" y="1628800"/>
            <a:ext cx="2808312" cy="3672408"/>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6" name="Picture 2" descr="C:\Users\Venera\Desktop\ScanImage641.jpg"/>
          <p:cNvPicPr>
            <a:picLocks noChangeAspect="1" noChangeArrowheads="1"/>
          </p:cNvPicPr>
          <p:nvPr/>
        </p:nvPicPr>
        <p:blipFill>
          <a:blip r:embed="rId3" cstate="print"/>
          <a:srcRect/>
          <a:stretch>
            <a:fillRect/>
          </a:stretch>
        </p:blipFill>
        <p:spPr bwMode="auto">
          <a:xfrm>
            <a:off x="683568" y="476672"/>
            <a:ext cx="2526796" cy="688033"/>
          </a:xfrm>
          <a:prstGeom prst="rect">
            <a:avLst/>
          </a:prstGeom>
          <a:noFill/>
        </p:spPr>
      </p:pic>
      <p:sp>
        <p:nvSpPr>
          <p:cNvPr id="10" name="TextBox 9"/>
          <p:cNvSpPr txBox="1"/>
          <p:nvPr/>
        </p:nvSpPr>
        <p:spPr>
          <a:xfrm>
            <a:off x="611560" y="5517232"/>
            <a:ext cx="2610394" cy="707886"/>
          </a:xfrm>
          <a:prstGeom prst="rect">
            <a:avLst/>
          </a:prstGeom>
          <a:noFill/>
        </p:spPr>
        <p:txBody>
          <a:bodyPr wrap="none" rtlCol="0">
            <a:spAutoFit/>
          </a:bodyPr>
          <a:lstStyle/>
          <a:p>
            <a:pPr algn="ctr"/>
            <a:r>
              <a:rPr lang="ru-RU" sz="2000" b="1" dirty="0" smtClean="0"/>
              <a:t>Валенков Александр</a:t>
            </a:r>
          </a:p>
          <a:p>
            <a:pPr algn="ctr"/>
            <a:r>
              <a:rPr lang="ru-RU" sz="2000" b="1" dirty="0" smtClean="0"/>
              <a:t> Иванович</a:t>
            </a:r>
            <a:endParaRPr lang="ru-RU"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p:txBody>
          <a:bodyPr>
            <a:normAutofit lnSpcReduction="10000"/>
          </a:bodyPr>
          <a:lstStyle/>
          <a:p>
            <a:r>
              <a:rPr lang="ru-RU" dirty="0" smtClean="0"/>
              <a:t>Горшкалёва Анатолия Ивановича родился в 1927 году. На войну призвали из д. Старина.  Участник в войне с Японией. Вернулся в 1951 году весной, осенью женился на Овсянниковой Валентине Николаевне. Работал трактористом. В 1966 году переехали в с. Весёлое из - за школы. Сынам нужно было учиться, их было трое Геннадий, Валерий и Анатолий. Работал в колхозе в кузнеце молотобойцем.  </a:t>
            </a:r>
          </a:p>
          <a:p>
            <a:endParaRPr lang="ru-RU" dirty="0"/>
          </a:p>
        </p:txBody>
      </p:sp>
      <p:pic>
        <p:nvPicPr>
          <p:cNvPr id="5" name="Рисунок 4" descr="C:\Users\Администратор\Documents\ScanImage621.jpg"/>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6115" t="8498" r="14029" b="14447"/>
          <a:stretch/>
        </p:blipFill>
        <p:spPr bwMode="auto">
          <a:xfrm>
            <a:off x="467544" y="1412776"/>
            <a:ext cx="2808312" cy="3600400"/>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6" name="Заголовок 5"/>
          <p:cNvSpPr>
            <a:spLocks noGrp="1"/>
          </p:cNvSpPr>
          <p:nvPr>
            <p:ph type="title"/>
          </p:nvPr>
        </p:nvSpPr>
        <p:spPr>
          <a:xfrm>
            <a:off x="323528" y="332656"/>
            <a:ext cx="3008313" cy="430887"/>
          </a:xfrm>
          <a:prstGeom prst="rect">
            <a:avLst/>
          </a:prstGeom>
        </p:spPr>
        <p:txBody>
          <a:bodyPr wrap="square">
            <a:spAutoFit/>
          </a:bodyPr>
          <a:lstStyle/>
          <a:p>
            <a:r>
              <a:rPr lang="ru-RU" dirty="0" smtClean="0"/>
              <a:t>  </a:t>
            </a:r>
            <a:endParaRPr lang="ru-RU" dirty="0"/>
          </a:p>
        </p:txBody>
      </p:sp>
      <p:pic>
        <p:nvPicPr>
          <p:cNvPr id="7" name="Picture 2" descr="C:\Users\Venera\Desktop\ScanImage641.jpg"/>
          <p:cNvPicPr>
            <a:picLocks noChangeAspect="1" noChangeArrowheads="1"/>
          </p:cNvPicPr>
          <p:nvPr/>
        </p:nvPicPr>
        <p:blipFill>
          <a:blip r:embed="rId3" cstate="print"/>
          <a:srcRect/>
          <a:stretch>
            <a:fillRect/>
          </a:stretch>
        </p:blipFill>
        <p:spPr bwMode="auto">
          <a:xfrm>
            <a:off x="539552" y="332656"/>
            <a:ext cx="2526796" cy="688033"/>
          </a:xfrm>
          <a:prstGeom prst="rect">
            <a:avLst/>
          </a:prstGeom>
          <a:noFill/>
        </p:spPr>
      </p:pic>
      <p:sp>
        <p:nvSpPr>
          <p:cNvPr id="8" name="TextBox 7"/>
          <p:cNvSpPr txBox="1"/>
          <p:nvPr/>
        </p:nvSpPr>
        <p:spPr>
          <a:xfrm>
            <a:off x="484538" y="5301208"/>
            <a:ext cx="2753447" cy="707886"/>
          </a:xfrm>
          <a:prstGeom prst="rect">
            <a:avLst/>
          </a:prstGeom>
          <a:noFill/>
        </p:spPr>
        <p:txBody>
          <a:bodyPr wrap="none" rtlCol="0">
            <a:spAutoFit/>
          </a:bodyPr>
          <a:lstStyle/>
          <a:p>
            <a:pPr algn="ctr"/>
            <a:r>
              <a:rPr lang="ru-RU" sz="2000" b="1" dirty="0" smtClean="0"/>
              <a:t>Горшкалёв Анатолий </a:t>
            </a:r>
          </a:p>
          <a:p>
            <a:pPr algn="ctr"/>
            <a:r>
              <a:rPr lang="ru-RU" sz="2000" b="1" dirty="0" smtClean="0"/>
              <a:t>Иванович</a:t>
            </a:r>
            <a:endParaRPr lang="ru-RU"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p:txBody>
          <a:bodyPr>
            <a:normAutofit fontScale="85000" lnSpcReduction="10000"/>
          </a:bodyPr>
          <a:lstStyle/>
          <a:p>
            <a:r>
              <a:rPr lang="ru-RU" dirty="0" smtClean="0"/>
              <a:t>Богданов Иван </a:t>
            </a:r>
            <a:r>
              <a:rPr lang="ru-RU" dirty="0" err="1" smtClean="0"/>
              <a:t>Теретьевич</a:t>
            </a:r>
            <a:r>
              <a:rPr lang="ru-RU" dirty="0" smtClean="0"/>
              <a:t> родился в 1913 году, в с. Весёлое. Ушёл на войну уже, будучи женатым мужчиной, имел сына Сергея (1936 г.). Работал в </a:t>
            </a:r>
            <a:r>
              <a:rPr lang="ru-RU" dirty="0" err="1" smtClean="0"/>
              <a:t>химпромхозе</a:t>
            </a:r>
            <a:r>
              <a:rPr lang="ru-RU" dirty="0" smtClean="0"/>
              <a:t>, собирал живицу. Когда организацию закрыли, перешёл работать в колхоз, бондарем, столяром. На пенсии сторожил. Семья была большая восемь детей, жена </a:t>
            </a:r>
            <a:r>
              <a:rPr lang="ru-RU" dirty="0" err="1" smtClean="0"/>
              <a:t>Коврыженко</a:t>
            </a:r>
            <a:r>
              <a:rPr lang="ru-RU" dirty="0" smtClean="0"/>
              <a:t> Пелагея Ефремовна родом из Белоруссии, не работала, уход за детьми, да своё хозяйство, огород,  отнимали много времени. После Сергея родилась дочь Надя (1941), сын Иван (1943), Галя, Нина, Виктор, Люба. Все разъехались, кто куда. Много внуков и правнуков.  </a:t>
            </a:r>
          </a:p>
          <a:p>
            <a:endParaRPr lang="ru-RU" dirty="0"/>
          </a:p>
        </p:txBody>
      </p:sp>
      <p:pic>
        <p:nvPicPr>
          <p:cNvPr id="7" name="Рисунок 6" descr="C:\Users\Администратор\Documents\Богданов .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51520" y="1556792"/>
            <a:ext cx="3168352" cy="3600400"/>
          </a:xfrm>
          <a:prstGeom prst="rect">
            <a:avLst/>
          </a:prstGeom>
          <a:noFill/>
          <a:ln>
            <a:noFill/>
          </a:ln>
        </p:spPr>
      </p:pic>
      <p:pic>
        <p:nvPicPr>
          <p:cNvPr id="8" name="Picture 2" descr="C:\Users\Venera\Desktop\ScanImage641.jpg"/>
          <p:cNvPicPr>
            <a:picLocks noChangeAspect="1" noChangeArrowheads="1"/>
          </p:cNvPicPr>
          <p:nvPr/>
        </p:nvPicPr>
        <p:blipFill>
          <a:blip r:embed="rId3" cstate="print"/>
          <a:srcRect/>
          <a:stretch>
            <a:fillRect/>
          </a:stretch>
        </p:blipFill>
        <p:spPr bwMode="auto">
          <a:xfrm>
            <a:off x="539552" y="548680"/>
            <a:ext cx="2526796" cy="688033"/>
          </a:xfrm>
          <a:prstGeom prst="rect">
            <a:avLst/>
          </a:prstGeom>
          <a:noFill/>
        </p:spPr>
      </p:pic>
      <p:sp>
        <p:nvSpPr>
          <p:cNvPr id="9" name="TextBox 8"/>
          <p:cNvSpPr txBox="1"/>
          <p:nvPr/>
        </p:nvSpPr>
        <p:spPr>
          <a:xfrm>
            <a:off x="539552" y="5301208"/>
            <a:ext cx="2520280" cy="707886"/>
          </a:xfrm>
          <a:prstGeom prst="rect">
            <a:avLst/>
          </a:prstGeom>
          <a:noFill/>
        </p:spPr>
        <p:txBody>
          <a:bodyPr wrap="square" rtlCol="0">
            <a:spAutoFit/>
          </a:bodyPr>
          <a:lstStyle/>
          <a:p>
            <a:pPr algn="ctr"/>
            <a:r>
              <a:rPr lang="ru-RU" sz="2000" b="1" dirty="0" smtClean="0"/>
              <a:t>Богданов Сергей </a:t>
            </a:r>
          </a:p>
          <a:p>
            <a:pPr algn="ctr"/>
            <a:r>
              <a:rPr lang="ru-RU" sz="2000" b="1" dirty="0" smtClean="0"/>
              <a:t>Терентьевич</a:t>
            </a:r>
            <a:endParaRPr lang="ru-RU"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p:txBody>
          <a:bodyPr>
            <a:normAutofit fontScale="85000" lnSpcReduction="20000"/>
          </a:bodyPr>
          <a:lstStyle/>
          <a:p>
            <a:r>
              <a:rPr lang="ru-RU" dirty="0" smtClean="0"/>
              <a:t>Левин Александр Гавриилович родился в 1924, в д. Яковлево </a:t>
            </a:r>
            <a:r>
              <a:rPr lang="ru-RU" dirty="0" err="1" smtClean="0"/>
              <a:t>Тасеевского</a:t>
            </a:r>
            <a:r>
              <a:rPr lang="ru-RU" dirty="0" smtClean="0"/>
              <a:t> района. Призван на войну 1942 г. Был награждён «Орденом Красной звезды», «Медалью за отвагу», «Медаль за победу над Германией», «Медаль за оборону Кавказа», «Медаль за оборону Сталинграда», «Орденом Великой Отечественной войны» 2 степени. С войны вернулся  в д. </a:t>
            </a:r>
            <a:r>
              <a:rPr lang="ru-RU" dirty="0" err="1" smtClean="0"/>
              <a:t>Данилки</a:t>
            </a:r>
            <a:r>
              <a:rPr lang="ru-RU" dirty="0" smtClean="0"/>
              <a:t>, где жила мать и сестры с братьями. Женился на Ферапонтовой Надежде </a:t>
            </a:r>
            <a:r>
              <a:rPr lang="ru-RU" dirty="0" err="1" smtClean="0"/>
              <a:t>Феоклистовне</a:t>
            </a:r>
            <a:r>
              <a:rPr lang="ru-RU" dirty="0" smtClean="0"/>
              <a:t>, и они уехали жить в п. </a:t>
            </a:r>
            <a:r>
              <a:rPr lang="ru-RU" dirty="0" err="1" smtClean="0"/>
              <a:t>Атагай</a:t>
            </a:r>
            <a:r>
              <a:rPr lang="ru-RU" dirty="0" smtClean="0"/>
              <a:t> </a:t>
            </a:r>
            <a:r>
              <a:rPr lang="ru-RU" dirty="0" err="1" smtClean="0"/>
              <a:t>Нижне</a:t>
            </a:r>
            <a:r>
              <a:rPr lang="ru-RU" dirty="0" smtClean="0"/>
              <a:t> – </a:t>
            </a:r>
            <a:r>
              <a:rPr lang="ru-RU" dirty="0" err="1" smtClean="0"/>
              <a:t>Удинского</a:t>
            </a:r>
            <a:r>
              <a:rPr lang="ru-RU" dirty="0" smtClean="0"/>
              <a:t>  района Иркутской области.  Родили двоих детей сын Сергей, и дочь Галина. Работал в леспромхозе. Был заядлым охотником.   </a:t>
            </a:r>
          </a:p>
          <a:p>
            <a:r>
              <a:rPr lang="ru-RU" dirty="0" smtClean="0"/>
              <a:t> </a:t>
            </a:r>
          </a:p>
          <a:p>
            <a:endParaRPr lang="ru-RU" dirty="0"/>
          </a:p>
        </p:txBody>
      </p:sp>
      <p:pic>
        <p:nvPicPr>
          <p:cNvPr id="5" name="Рисунок 4" descr="C:\Users\Администратор\Documents\ScanImage620.jpg"/>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b="6711"/>
          <a:stretch/>
        </p:blipFill>
        <p:spPr bwMode="auto">
          <a:xfrm>
            <a:off x="251520" y="1556792"/>
            <a:ext cx="3096344" cy="3816424"/>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6" name="Picture 2" descr="C:\Users\Venera\Desktop\ScanImage641.jpg"/>
          <p:cNvPicPr>
            <a:picLocks noChangeAspect="1" noChangeArrowheads="1"/>
          </p:cNvPicPr>
          <p:nvPr/>
        </p:nvPicPr>
        <p:blipFill>
          <a:blip r:embed="rId3" cstate="print"/>
          <a:srcRect/>
          <a:stretch>
            <a:fillRect/>
          </a:stretch>
        </p:blipFill>
        <p:spPr bwMode="auto">
          <a:xfrm>
            <a:off x="539552" y="476672"/>
            <a:ext cx="2526796" cy="688033"/>
          </a:xfrm>
          <a:prstGeom prst="rect">
            <a:avLst/>
          </a:prstGeom>
          <a:noFill/>
        </p:spPr>
      </p:pic>
      <p:sp>
        <p:nvSpPr>
          <p:cNvPr id="7" name="TextBox 6"/>
          <p:cNvSpPr txBox="1"/>
          <p:nvPr/>
        </p:nvSpPr>
        <p:spPr>
          <a:xfrm>
            <a:off x="683568" y="5517232"/>
            <a:ext cx="2234714" cy="707886"/>
          </a:xfrm>
          <a:prstGeom prst="rect">
            <a:avLst/>
          </a:prstGeom>
          <a:noFill/>
        </p:spPr>
        <p:txBody>
          <a:bodyPr wrap="none" rtlCol="0">
            <a:spAutoFit/>
          </a:bodyPr>
          <a:lstStyle/>
          <a:p>
            <a:pPr algn="ctr"/>
            <a:r>
              <a:rPr lang="ru-RU" sz="2000" b="1" dirty="0" smtClean="0"/>
              <a:t>Левин Александр</a:t>
            </a:r>
          </a:p>
          <a:p>
            <a:pPr algn="ctr"/>
            <a:r>
              <a:rPr lang="ru-RU" sz="2000" b="1" dirty="0" smtClean="0"/>
              <a:t> Гавриилович</a:t>
            </a:r>
            <a:endParaRPr lang="ru-RU"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Venera\Desktop\ScanImage641.jpg"/>
          <p:cNvPicPr>
            <a:picLocks noChangeAspect="1" noChangeArrowheads="1"/>
          </p:cNvPicPr>
          <p:nvPr/>
        </p:nvPicPr>
        <p:blipFill>
          <a:blip r:embed="rId2" cstate="print"/>
          <a:srcRect/>
          <a:stretch>
            <a:fillRect/>
          </a:stretch>
        </p:blipFill>
        <p:spPr bwMode="auto">
          <a:xfrm>
            <a:off x="395536" y="476672"/>
            <a:ext cx="2526796" cy="688033"/>
          </a:xfrm>
          <a:prstGeom prst="rect">
            <a:avLst/>
          </a:prstGeom>
          <a:noFill/>
        </p:spPr>
      </p:pic>
      <p:pic>
        <p:nvPicPr>
          <p:cNvPr id="29698" name="Picture 2" descr="C:\Users\Venera\Desktop\ФРОНТ.20\ScanImage663.jpg"/>
          <p:cNvPicPr>
            <a:picLocks noChangeAspect="1" noChangeArrowheads="1"/>
          </p:cNvPicPr>
          <p:nvPr/>
        </p:nvPicPr>
        <p:blipFill>
          <a:blip r:embed="rId3" cstate="print"/>
          <a:srcRect/>
          <a:stretch>
            <a:fillRect/>
          </a:stretch>
        </p:blipFill>
        <p:spPr bwMode="auto">
          <a:xfrm>
            <a:off x="323528" y="1340768"/>
            <a:ext cx="2685845" cy="3528392"/>
          </a:xfrm>
          <a:prstGeom prst="rect">
            <a:avLst/>
          </a:prstGeom>
          <a:noFill/>
        </p:spPr>
      </p:pic>
      <p:sp>
        <p:nvSpPr>
          <p:cNvPr id="4" name="TextBox 3"/>
          <p:cNvSpPr txBox="1"/>
          <p:nvPr/>
        </p:nvSpPr>
        <p:spPr>
          <a:xfrm>
            <a:off x="359342" y="5013176"/>
            <a:ext cx="2602315" cy="707886"/>
          </a:xfrm>
          <a:prstGeom prst="rect">
            <a:avLst/>
          </a:prstGeom>
          <a:noFill/>
        </p:spPr>
        <p:txBody>
          <a:bodyPr wrap="none" rtlCol="0">
            <a:spAutoFit/>
          </a:bodyPr>
          <a:lstStyle/>
          <a:p>
            <a:pPr algn="ctr"/>
            <a:r>
              <a:rPr lang="ru-RU" sz="2000" b="1" dirty="0" smtClean="0"/>
              <a:t>Макаренко Николай</a:t>
            </a:r>
          </a:p>
          <a:p>
            <a:pPr algn="ctr"/>
            <a:r>
              <a:rPr lang="ru-RU" sz="2000" b="1" dirty="0" smtClean="0"/>
              <a:t>Сергеевич</a:t>
            </a:r>
            <a:endParaRPr lang="ru-RU" sz="2000" b="1" dirty="0"/>
          </a:p>
        </p:txBody>
      </p:sp>
      <p:sp>
        <p:nvSpPr>
          <p:cNvPr id="5" name="TextBox 4"/>
          <p:cNvSpPr txBox="1"/>
          <p:nvPr/>
        </p:nvSpPr>
        <p:spPr>
          <a:xfrm>
            <a:off x="3491880" y="404664"/>
            <a:ext cx="5040560" cy="5909310"/>
          </a:xfrm>
          <a:prstGeom prst="rect">
            <a:avLst/>
          </a:prstGeom>
          <a:noFill/>
        </p:spPr>
        <p:txBody>
          <a:bodyPr wrap="square" rtlCol="0">
            <a:spAutoFit/>
          </a:bodyPr>
          <a:lstStyle/>
          <a:p>
            <a:r>
              <a:rPr lang="ru-RU" dirty="0" smtClean="0"/>
              <a:t>Макаренко Николаю Сергеевич едва исполнилось 18 лет, когда призвали на войну.  Пробыл на войне  всего один месяц. Но для него это короткое время обернулось трагически, он стал инвалидом на всю оставшуюся жизнь. Произошло это в одном из боёв на Орловско-Курской дуге. 105-й гвардейский стрелковый полк, в котором служил Николай Сергеевич с середины войны, отбивал немецкую атаку под Орлом, форсировал реку. Под Орлом получил тяжёлое ранение, в большинстве случаев смертельное ранение – в  живот. Повезло солдату, остался жив. Три операции перенёс. Выписали из госпиталя в начале 1944 года. Любил Николай Сергеевич охоту, тянуло в тайгу. Так он и оказался в с. Весёлое. С Елизаветой Александровной </a:t>
            </a:r>
            <a:r>
              <a:rPr lang="ru-RU" dirty="0" err="1" smtClean="0"/>
              <a:t>Шандер</a:t>
            </a:r>
            <a:r>
              <a:rPr lang="ru-RU" dirty="0" smtClean="0"/>
              <a:t> вырастили пятерых детей. При ранении задело правое лёгкое. От операции отказался, а после облучения нарушилось дыхание. Вот такой глубокий след оставила война в жизни Николая Сергеевича. </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3575050" y="476672"/>
            <a:ext cx="5111750" cy="5649491"/>
          </a:xfrm>
        </p:spPr>
        <p:txBody>
          <a:bodyPr>
            <a:normAutofit fontScale="92500" lnSpcReduction="10000"/>
          </a:bodyPr>
          <a:lstStyle/>
          <a:p>
            <a:r>
              <a:rPr lang="ru-RU" sz="1800" dirty="0" err="1" smtClean="0"/>
              <a:t>Купреев</a:t>
            </a:r>
            <a:r>
              <a:rPr lang="ru-RU" sz="1800" dirty="0" smtClean="0"/>
              <a:t> </a:t>
            </a:r>
            <a:r>
              <a:rPr lang="ru-RU" sz="1800" dirty="0" err="1" smtClean="0"/>
              <a:t>Авдей</a:t>
            </a:r>
            <a:r>
              <a:rPr lang="ru-RU" sz="1800" dirty="0" smtClean="0"/>
              <a:t> Александрович родился в 1924 году. </a:t>
            </a:r>
            <a:r>
              <a:rPr lang="ru-RU" sz="1800" dirty="0" smtClean="0"/>
              <a:t> На фронт ушёл из с. Весёлое,  и попал совсем необычно. Призвали </a:t>
            </a:r>
            <a:r>
              <a:rPr lang="ru-RU" sz="1800" dirty="0" err="1" smtClean="0"/>
              <a:t>Авдея</a:t>
            </a:r>
            <a:r>
              <a:rPr lang="ru-RU" sz="1800" dirty="0" smtClean="0"/>
              <a:t> Александровича в армию в мае 1942 года, когда ему исполнилось 18 лет. Сначала учился на младшего командира, а потом  около двух лет  сам обучал новобранцев. На фронт  его не отпускали, но он уехал самостоятельно. Его искали как дезертира, а потом всё выяснилось. Воевал на танке старший сержант не так уж и много – с января сорок пятого. Но какое это было время! Почти ни дня без боя, без наступления. От самой Польши  прошёл он с экипажем на одной  машине до </a:t>
            </a:r>
            <a:r>
              <a:rPr lang="ru-RU" sz="1800" dirty="0" err="1" smtClean="0"/>
              <a:t>Шпреи</a:t>
            </a:r>
            <a:r>
              <a:rPr lang="ru-RU" sz="1800" dirty="0" smtClean="0"/>
              <a:t>.</a:t>
            </a:r>
          </a:p>
          <a:p>
            <a:r>
              <a:rPr lang="ru-RU" sz="1800" dirty="0" smtClean="0"/>
              <a:t>На всю жизнь </a:t>
            </a:r>
            <a:r>
              <a:rPr lang="ru-RU" sz="1800" dirty="0" err="1" smtClean="0"/>
              <a:t>Авдей</a:t>
            </a:r>
            <a:r>
              <a:rPr lang="ru-RU" sz="1800" dirty="0" smtClean="0"/>
              <a:t> </a:t>
            </a:r>
            <a:r>
              <a:rPr lang="ru-RU" sz="1800" dirty="0" err="1" smtClean="0"/>
              <a:t>Купреев</a:t>
            </a:r>
            <a:r>
              <a:rPr lang="ru-RU" sz="1800" dirty="0" smtClean="0"/>
              <a:t> запомнил ночную атаку на столицу фашистского логова. Имел боевые награды-»За взятие Кёнигсберга», «За победу над Германией» и юбилейные медали. Работал учётчиком в колхозе, завхозом, бухгалтером, бригадиром. Жизнь старого солдата для нашего поколения – пример.</a:t>
            </a:r>
            <a:endParaRPr lang="ru-RU" sz="1800" dirty="0"/>
          </a:p>
        </p:txBody>
      </p:sp>
      <p:pic>
        <p:nvPicPr>
          <p:cNvPr id="47106" name="Picture 2" descr="C:\Users\Venera\Desktop\ScanImage641.jpg"/>
          <p:cNvPicPr>
            <a:picLocks noChangeAspect="1" noChangeArrowheads="1"/>
          </p:cNvPicPr>
          <p:nvPr/>
        </p:nvPicPr>
        <p:blipFill>
          <a:blip r:embed="rId2" cstate="print"/>
          <a:srcRect/>
          <a:stretch>
            <a:fillRect/>
          </a:stretch>
        </p:blipFill>
        <p:spPr bwMode="auto">
          <a:xfrm>
            <a:off x="539552" y="548680"/>
            <a:ext cx="2526796" cy="688033"/>
          </a:xfrm>
          <a:prstGeom prst="rect">
            <a:avLst/>
          </a:prstGeom>
          <a:noFill/>
        </p:spPr>
      </p:pic>
      <p:sp>
        <p:nvSpPr>
          <p:cNvPr id="6" name="TextBox 5"/>
          <p:cNvSpPr txBox="1"/>
          <p:nvPr/>
        </p:nvSpPr>
        <p:spPr>
          <a:xfrm>
            <a:off x="683568" y="5373216"/>
            <a:ext cx="2000805" cy="707886"/>
          </a:xfrm>
          <a:prstGeom prst="rect">
            <a:avLst/>
          </a:prstGeom>
          <a:noFill/>
        </p:spPr>
        <p:txBody>
          <a:bodyPr wrap="none" rtlCol="0">
            <a:spAutoFit/>
          </a:bodyPr>
          <a:lstStyle/>
          <a:p>
            <a:pPr algn="ctr"/>
            <a:r>
              <a:rPr lang="ru-RU" sz="2000" b="1" dirty="0" err="1" smtClean="0"/>
              <a:t>Купреев</a:t>
            </a:r>
            <a:r>
              <a:rPr lang="ru-RU" sz="2000" b="1" dirty="0" smtClean="0"/>
              <a:t> </a:t>
            </a:r>
            <a:r>
              <a:rPr lang="ru-RU" sz="2000" b="1" dirty="0" err="1" smtClean="0"/>
              <a:t>Авдей</a:t>
            </a:r>
            <a:endParaRPr lang="ru-RU" sz="2000" b="1" dirty="0" smtClean="0"/>
          </a:p>
          <a:p>
            <a:pPr algn="ctr"/>
            <a:r>
              <a:rPr lang="ru-RU" sz="2000" b="1" dirty="0" smtClean="0"/>
              <a:t>Александрович</a:t>
            </a:r>
            <a:endParaRPr lang="ru-RU" sz="2000" b="1" dirty="0"/>
          </a:p>
        </p:txBody>
      </p:sp>
      <p:pic>
        <p:nvPicPr>
          <p:cNvPr id="10241" name="Picture 1"/>
          <p:cNvPicPr>
            <a:picLocks noChangeAspect="1" noChangeArrowheads="1"/>
          </p:cNvPicPr>
          <p:nvPr/>
        </p:nvPicPr>
        <p:blipFill>
          <a:blip r:embed="rId3" cstate="print"/>
          <a:srcRect l="32836" t="1764" r="38600" b="70200"/>
          <a:stretch>
            <a:fillRect/>
          </a:stretch>
        </p:blipFill>
        <p:spPr bwMode="auto">
          <a:xfrm>
            <a:off x="539552" y="1556792"/>
            <a:ext cx="2511907" cy="36004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4283968" y="476672"/>
            <a:ext cx="4402832" cy="5649491"/>
          </a:xfrm>
        </p:spPr>
        <p:txBody>
          <a:bodyPr/>
          <a:lstStyle/>
          <a:p>
            <a:r>
              <a:rPr lang="ru-RU" dirty="0" smtClean="0"/>
              <a:t> </a:t>
            </a:r>
            <a:r>
              <a:rPr lang="ru-RU" dirty="0" err="1" smtClean="0"/>
              <a:t>Лялюга</a:t>
            </a:r>
            <a:r>
              <a:rPr lang="ru-RU" dirty="0" smtClean="0"/>
              <a:t> Василий Михайлович родился 1925 году, в с. </a:t>
            </a:r>
            <a:r>
              <a:rPr lang="ru-RU" dirty="0" err="1" smtClean="0"/>
              <a:t>Фаначет</a:t>
            </a:r>
            <a:r>
              <a:rPr lang="ru-RU" dirty="0" smtClean="0"/>
              <a:t>. Участвовал в войне с Японией с августа – сентябрь 1945. Домой вернулся в 1947, по дороге домой в поезде кормили, получил  отравление. Заболел и умер в 1948 г.  </a:t>
            </a:r>
            <a:endParaRPr lang="ru-RU" dirty="0"/>
          </a:p>
        </p:txBody>
      </p:sp>
      <p:pic>
        <p:nvPicPr>
          <p:cNvPr id="5" name="Рисунок 4" descr="C:\Users\Администратор\Documents\ScanImage624.jpg"/>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9980" t="6281" r="13646" b="24726"/>
          <a:stretch/>
        </p:blipFill>
        <p:spPr bwMode="auto">
          <a:xfrm>
            <a:off x="179512" y="1484784"/>
            <a:ext cx="3528392" cy="4104456"/>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6" name="Picture 2" descr="C:\Users\Venera\Desktop\ScanImage641.jpg"/>
          <p:cNvPicPr>
            <a:picLocks noChangeAspect="1" noChangeArrowheads="1"/>
          </p:cNvPicPr>
          <p:nvPr/>
        </p:nvPicPr>
        <p:blipFill>
          <a:blip r:embed="rId3" cstate="print"/>
          <a:srcRect/>
          <a:stretch>
            <a:fillRect/>
          </a:stretch>
        </p:blipFill>
        <p:spPr bwMode="auto">
          <a:xfrm>
            <a:off x="539552" y="548680"/>
            <a:ext cx="2526796" cy="688033"/>
          </a:xfrm>
          <a:prstGeom prst="rect">
            <a:avLst/>
          </a:prstGeom>
          <a:noFill/>
        </p:spPr>
      </p:pic>
      <p:sp>
        <p:nvSpPr>
          <p:cNvPr id="7" name="TextBox 6"/>
          <p:cNvSpPr txBox="1"/>
          <p:nvPr/>
        </p:nvSpPr>
        <p:spPr>
          <a:xfrm>
            <a:off x="755576" y="5805264"/>
            <a:ext cx="2228495" cy="707886"/>
          </a:xfrm>
          <a:prstGeom prst="rect">
            <a:avLst/>
          </a:prstGeom>
          <a:noFill/>
        </p:spPr>
        <p:txBody>
          <a:bodyPr wrap="none" rtlCol="0">
            <a:spAutoFit/>
          </a:bodyPr>
          <a:lstStyle/>
          <a:p>
            <a:pPr algn="ctr"/>
            <a:r>
              <a:rPr lang="ru-RU" sz="2000" b="1" dirty="0" err="1" smtClean="0"/>
              <a:t>Лялюга</a:t>
            </a:r>
            <a:r>
              <a:rPr lang="ru-RU" sz="2000" b="1" dirty="0" smtClean="0"/>
              <a:t> Василий </a:t>
            </a:r>
          </a:p>
          <a:p>
            <a:pPr algn="ctr"/>
            <a:r>
              <a:rPr lang="ru-RU" sz="2000" b="1" dirty="0" smtClean="0"/>
              <a:t>Михайлович</a:t>
            </a:r>
            <a:endParaRPr lang="ru-RU" sz="20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542</TotalTime>
  <Words>1714</Words>
  <Application>Microsoft Office PowerPoint</Application>
  <PresentationFormat>Экран (4:3)</PresentationFormat>
  <Paragraphs>53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Апекс</vt:lpstr>
      <vt:lpstr>Слайд 1</vt:lpstr>
      <vt:lpstr>Слайд 2</vt:lpstr>
      <vt:lpstr>Слайд 3</vt:lpstr>
      <vt:lpstr>  </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…..Нас осталось не так уж и много, Над судьбой мы своей не вольны. Скоро кончится наша дорога, По которой пришли мы с войны……</vt:lpstr>
    </vt:vector>
  </TitlesOfParts>
  <Company>Ya Blondinko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Venera</dc:creator>
  <cp:lastModifiedBy>Venera</cp:lastModifiedBy>
  <cp:revision>56</cp:revision>
  <dcterms:created xsi:type="dcterms:W3CDTF">2020-04-16T02:08:22Z</dcterms:created>
  <dcterms:modified xsi:type="dcterms:W3CDTF">2020-04-17T04:37:15Z</dcterms:modified>
</cp:coreProperties>
</file>