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6" r:id="rId3"/>
    <p:sldId id="261" r:id="rId4"/>
    <p:sldId id="260" r:id="rId5"/>
    <p:sldId id="266" r:id="rId6"/>
    <p:sldId id="264" r:id="rId7"/>
    <p:sldId id="265" r:id="rId8"/>
    <p:sldId id="267" r:id="rId9"/>
    <p:sldId id="259" r:id="rId10"/>
    <p:sldId id="268" r:id="rId11"/>
    <p:sldId id="269" r:id="rId12"/>
    <p:sldId id="258" r:id="rId13"/>
    <p:sldId id="263" r:id="rId14"/>
    <p:sldId id="262" r:id="rId15"/>
    <p:sldId id="270"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F9CF"/>
    <a:srgbClr val="C4F2C8"/>
    <a:srgbClr val="7ED880"/>
    <a:srgbClr val="61E97B"/>
    <a:srgbClr val="4BAB25"/>
    <a:srgbClr val="FED5D2"/>
    <a:srgbClr val="FE907E"/>
    <a:srgbClr val="F23212"/>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6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22.04.2020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22.04.2020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22.04.2020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22.04.2020</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5373216"/>
            <a:ext cx="4572000" cy="1282154"/>
          </a:xfrm>
        </p:spPr>
        <p:txBody>
          <a:bodyPr/>
          <a:lstStyle/>
          <a:p>
            <a:pPr algn="ctr"/>
            <a:r>
              <a:rPr lang="ru-RU" sz="2800" cap="none" dirty="0" smtClean="0">
                <a:latin typeface="+mn-lt"/>
              </a:rPr>
              <a:t>Выполнила: Боброва Р.А.</a:t>
            </a:r>
            <a:endParaRPr lang="ru-RU" sz="2800" cap="none" dirty="0">
              <a:latin typeface="+mn-lt"/>
            </a:endParaRPr>
          </a:p>
        </p:txBody>
      </p:sp>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30968"/>
            <a:ext cx="9143999" cy="6888968"/>
          </a:xfrm>
        </p:spPr>
      </p:pic>
      <p:sp>
        <p:nvSpPr>
          <p:cNvPr id="7" name="Прямоугольник 6"/>
          <p:cNvSpPr/>
          <p:nvPr/>
        </p:nvSpPr>
        <p:spPr>
          <a:xfrm>
            <a:off x="179513" y="548680"/>
            <a:ext cx="5040560" cy="2308324"/>
          </a:xfrm>
          <a:prstGeom prst="rect">
            <a:avLst/>
          </a:prstGeom>
          <a:noFill/>
        </p:spPr>
        <p:txBody>
          <a:bodyPr wrap="square" lIns="91440" tIns="45720" rIns="91440" bIns="45720">
            <a:spAutoFit/>
            <a:scene3d>
              <a:camera prst="perspectiveRight"/>
              <a:lightRig rig="threePt" dir="t"/>
            </a:scene3d>
            <a:sp3d extrusionH="57150">
              <a:bevelT w="82550" h="38100" prst="coolSlant"/>
            </a:sp3d>
          </a:bodyPr>
          <a:lstStyle/>
          <a:p>
            <a:pPr algn="ctr"/>
            <a:r>
              <a:rPr lang="ru-RU" sz="4800" dirty="0" smtClean="0">
                <a:ln w="18415" cmpd="sng">
                  <a:solidFill>
                    <a:schemeClr val="bg1">
                      <a:lumMod val="50000"/>
                      <a:lumOff val="50000"/>
                    </a:schemeClr>
                  </a:solidFill>
                  <a:prstDash val="solid"/>
                </a:ln>
                <a:solidFill>
                  <a:schemeClr val="bg1"/>
                </a:solidFill>
                <a:effectLst>
                  <a:outerShdw blurRad="50800" dist="38100" dir="10800000" algn="r" rotWithShape="0">
                    <a:prstClr val="black">
                      <a:alpha val="40000"/>
                    </a:prstClr>
                  </a:outerShdw>
                </a:effectLst>
              </a:rPr>
              <a:t>Женщины в </a:t>
            </a:r>
            <a:r>
              <a:rPr lang="ru-RU" sz="4800" dirty="0">
                <a:ln w="18415" cmpd="sng">
                  <a:solidFill>
                    <a:schemeClr val="bg1">
                      <a:lumMod val="50000"/>
                      <a:lumOff val="50000"/>
                    </a:schemeClr>
                  </a:solidFill>
                  <a:prstDash val="solid"/>
                </a:ln>
                <a:solidFill>
                  <a:schemeClr val="bg1"/>
                </a:solidFill>
                <a:effectLst>
                  <a:outerShdw blurRad="50800" dist="38100" dir="10800000" algn="r" rotWithShape="0">
                    <a:prstClr val="black">
                      <a:alpha val="40000"/>
                    </a:prstClr>
                  </a:outerShdw>
                </a:effectLst>
              </a:rPr>
              <a:t>отечественной войне 1941-1945</a:t>
            </a:r>
          </a:p>
        </p:txBody>
      </p:sp>
      <p:pic>
        <p:nvPicPr>
          <p:cNvPr id="3" name="из_кф_Битва_за_Севастополь - Кукушка (www.hotplayer.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6440" y="5599646"/>
            <a:ext cx="609600" cy="609600"/>
          </a:xfrm>
          <a:prstGeom prst="rect">
            <a:avLst/>
          </a:prstGeom>
        </p:spPr>
      </p:pic>
    </p:spTree>
    <p:extLst>
      <p:ext uri="{BB962C8B-B14F-4D97-AF65-F5344CB8AC3E}">
        <p14:creationId xmlns:p14="http://schemas.microsoft.com/office/powerpoint/2010/main" val="1272396556"/>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49652" y="89317"/>
            <a:ext cx="3178696" cy="963419"/>
          </a:xfrm>
        </p:spPr>
        <p:txBody>
          <a:bodyPr>
            <a:normAutofit fontScale="90000"/>
          </a:bodyPr>
          <a:lstStyle/>
          <a:p>
            <a:r>
              <a:rPr lang="ru-RU" sz="2000" dirty="0"/>
              <a:t>Герой Советского Союза </a:t>
            </a:r>
            <a:r>
              <a:rPr lang="ru-RU" sz="2000" dirty="0" err="1"/>
              <a:t>Гнилицкая</a:t>
            </a:r>
            <a:r>
              <a:rPr lang="ru-RU" sz="2000" dirty="0"/>
              <a:t> Нина Тимофеевна</a:t>
            </a:r>
          </a:p>
        </p:txBody>
      </p:sp>
      <p:sp>
        <p:nvSpPr>
          <p:cNvPr id="3" name="Объект 2"/>
          <p:cNvSpPr>
            <a:spLocks noGrp="1"/>
          </p:cNvSpPr>
          <p:nvPr>
            <p:ph idx="1"/>
          </p:nvPr>
        </p:nvSpPr>
        <p:spPr>
          <a:xfrm>
            <a:off x="0" y="260648"/>
            <a:ext cx="6084168" cy="2808312"/>
          </a:xfrm>
        </p:spPr>
        <p:txBody>
          <a:bodyPr>
            <a:noAutofit/>
          </a:bodyPr>
          <a:lstStyle/>
          <a:p>
            <a:pPr marL="137160" indent="0">
              <a:buNone/>
            </a:pPr>
            <a:r>
              <a:rPr lang="ru-RU" sz="2000" dirty="0" smtClean="0"/>
              <a:t>Родилась </a:t>
            </a:r>
            <a:r>
              <a:rPr lang="ru-RU" sz="2000" dirty="0"/>
              <a:t>1 августа 1916 года в селе </a:t>
            </a:r>
            <a:r>
              <a:rPr lang="ru-RU" sz="2000" dirty="0" err="1" smtClean="0"/>
              <a:t>Княгиновка</a:t>
            </a:r>
            <a:r>
              <a:rPr lang="ru-RU" sz="2000" dirty="0" smtClean="0"/>
              <a:t>. Разведчица </a:t>
            </a:r>
            <a:r>
              <a:rPr lang="ru-RU" sz="2000" dirty="0"/>
              <a:t>465 отдельной разведывательной роты 383 стрелковой </a:t>
            </a:r>
            <a:r>
              <a:rPr lang="ru-RU" sz="2000" dirty="0" smtClean="0"/>
              <a:t>дивизии. </a:t>
            </a:r>
            <a:r>
              <a:rPr lang="ru-RU" sz="2000" dirty="0"/>
              <a:t>К</a:t>
            </a:r>
            <a:r>
              <a:rPr lang="ru-RU" sz="2000" dirty="0" smtClean="0"/>
              <a:t>расноармеец </a:t>
            </a:r>
            <a:r>
              <a:rPr lang="ru-RU" sz="2000" dirty="0" err="1"/>
              <a:t>Гнилицкая</a:t>
            </a:r>
            <a:r>
              <a:rPr lang="ru-RU" sz="2000" dirty="0"/>
              <a:t> Н. Т. в ночь на 5 ноября 1941 года провела группу разведчиков в захваченное врагом родное село </a:t>
            </a:r>
            <a:r>
              <a:rPr lang="ru-RU" sz="2000" dirty="0" err="1"/>
              <a:t>Княгиновка</a:t>
            </a:r>
            <a:r>
              <a:rPr lang="ru-RU" sz="2000" dirty="0"/>
              <a:t>, убила часового, уничтожила гранатами в одном из домов 10 гитлеровцев. </a:t>
            </a:r>
            <a:r>
              <a:rPr lang="ru-RU" sz="2000" dirty="0" smtClean="0"/>
              <a:t>Попав </a:t>
            </a:r>
            <a:r>
              <a:rPr lang="ru-RU" sz="2000" dirty="0"/>
              <a:t>в окружение с группой разведчиков, Нина </a:t>
            </a:r>
            <a:r>
              <a:rPr lang="ru-RU" sz="2000" dirty="0" err="1"/>
              <a:t>Гнилицкая</a:t>
            </a:r>
            <a:r>
              <a:rPr lang="ru-RU" sz="2000" dirty="0"/>
              <a:t> погибла 10 декабря 1941 года.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623" y="999804"/>
            <a:ext cx="1845568" cy="2499426"/>
          </a:xfrm>
          <a:prstGeom prst="rect">
            <a:avLst/>
          </a:prstGeom>
        </p:spPr>
      </p:pic>
      <p:sp>
        <p:nvSpPr>
          <p:cNvPr id="6" name="Заголовок 1"/>
          <p:cNvSpPr txBox="1">
            <a:spLocks/>
          </p:cNvSpPr>
          <p:nvPr/>
        </p:nvSpPr>
        <p:spPr>
          <a:xfrm>
            <a:off x="107504" y="5726683"/>
            <a:ext cx="2194458" cy="1068437"/>
          </a:xfrm>
          <a:prstGeom prst="rect">
            <a:avLst/>
          </a:prstGeom>
        </p:spPr>
        <p:txBody>
          <a:bodyPr vert="horz" anchor="ctr">
            <a:normAutofit fontScale="45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dirty="0" err="1" smtClean="0"/>
              <a:t>Фортус</a:t>
            </a:r>
            <a:r>
              <a:rPr lang="ru-RU" dirty="0" smtClean="0"/>
              <a:t> Мария Александровна</a:t>
            </a:r>
            <a:br>
              <a:rPr lang="ru-RU" dirty="0" smtClean="0"/>
            </a:br>
            <a:r>
              <a:rPr lang="ru-RU" dirty="0" smtClean="0"/>
              <a:t> </a:t>
            </a:r>
            <a:br>
              <a:rPr lang="ru-RU" dirty="0" smtClean="0"/>
            </a:b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83" y="3501008"/>
            <a:ext cx="16637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195736" y="3497383"/>
            <a:ext cx="6783889" cy="3170099"/>
          </a:xfrm>
          <a:prstGeom prst="rect">
            <a:avLst/>
          </a:prstGeom>
        </p:spPr>
        <p:txBody>
          <a:bodyPr wrap="square">
            <a:spAutoFit/>
          </a:bodyPr>
          <a:lstStyle/>
          <a:p>
            <a:r>
              <a:rPr lang="ru-RU" sz="2000" dirty="0"/>
              <a:t>Родилась в 1900 году на </a:t>
            </a:r>
            <a:r>
              <a:rPr lang="ru-RU" sz="2000" dirty="0" err="1" smtClean="0"/>
              <a:t>Херсонщине</a:t>
            </a:r>
            <a:r>
              <a:rPr lang="ru-RU" sz="2000" dirty="0" smtClean="0"/>
              <a:t>. В </a:t>
            </a:r>
            <a:r>
              <a:rPr lang="ru-RU" sz="2000" dirty="0"/>
              <a:t>составе разведывательного отдела штаба 3-го Украинского фронта готовила разведывательные группы для отправки в тыл противника. При этом сама неоднократно десантировалась для выполнения специальных заданий на территорию Румынии и Венгрии. </a:t>
            </a:r>
          </a:p>
          <a:p>
            <a:r>
              <a:rPr lang="ru-RU" sz="2000" dirty="0"/>
              <a:t>Награждена двумя орденами Ленина, двумя орденами Красного Знамени, орденом Красной Звезды, многими другими наградами СССР и иностранных государств. Умерла в 1980 году.</a:t>
            </a:r>
          </a:p>
        </p:txBody>
      </p:sp>
    </p:spTree>
    <p:extLst>
      <p:ext uri="{BB962C8B-B14F-4D97-AF65-F5344CB8AC3E}">
        <p14:creationId xmlns:p14="http://schemas.microsoft.com/office/powerpoint/2010/main" val="361797950"/>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260648"/>
            <a:ext cx="6995120" cy="3384376"/>
          </a:xfrm>
        </p:spPr>
        <p:txBody>
          <a:bodyPr>
            <a:normAutofit/>
          </a:bodyPr>
          <a:lstStyle/>
          <a:p>
            <a:pPr marL="137160" indent="0">
              <a:buNone/>
            </a:pPr>
            <a:r>
              <a:rPr lang="ru-RU" sz="2000" dirty="0"/>
              <a:t>Родилась в 1918 году в городе Кременчуг. Первым и самым опасным заданием для Марии была работа секретарем в немецком штабе в городе Винница. Оружием молодой разведчицы были безупречный немецкий, умение общаться и привлекательность. 6 ноября 1944 года во время пересечения границы Марию схватили. Угрозы, допросы, побои, одиночная камера. Смертный приговор. Но судьба улыбнулась разведчице – ее освободили партизаны. И Мария продолжила свое неженское дело. </a:t>
            </a:r>
            <a:r>
              <a:rPr lang="ru-RU" sz="2000" dirty="0" smtClean="0"/>
              <a:t>Почетная </a:t>
            </a:r>
            <a:r>
              <a:rPr lang="ru-RU" sz="2000" dirty="0"/>
              <a:t>гражданка Чехии и Польши.</a:t>
            </a:r>
          </a:p>
          <a:p>
            <a:pPr marL="137160" indent="0">
              <a:buNone/>
            </a:pPr>
            <a:endParaRPr lang="ru-RU" dirty="0"/>
          </a:p>
        </p:txBody>
      </p:sp>
      <p:sp>
        <p:nvSpPr>
          <p:cNvPr id="4" name="Заголовок 3"/>
          <p:cNvSpPr>
            <a:spLocks noGrp="1"/>
          </p:cNvSpPr>
          <p:nvPr>
            <p:ph type="title"/>
          </p:nvPr>
        </p:nvSpPr>
        <p:spPr>
          <a:xfrm>
            <a:off x="6084168" y="116632"/>
            <a:ext cx="3456384" cy="576064"/>
          </a:xfrm>
        </p:spPr>
        <p:txBody>
          <a:bodyPr>
            <a:noAutofit/>
          </a:bodyPr>
          <a:lstStyle/>
          <a:p>
            <a:r>
              <a:rPr lang="ru-RU" sz="2000" dirty="0" err="1"/>
              <a:t>Бобырева</a:t>
            </a:r>
            <a:r>
              <a:rPr lang="ru-RU" sz="2000" dirty="0"/>
              <a:t> Мария Максимовна</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908719"/>
            <a:ext cx="1512168" cy="2268251"/>
          </a:xfrm>
          <a:prstGeom prst="rect">
            <a:avLst/>
          </a:prstGeom>
        </p:spPr>
      </p:pic>
      <p:sp>
        <p:nvSpPr>
          <p:cNvPr id="7" name="Заголовок 1"/>
          <p:cNvSpPr txBox="1">
            <a:spLocks/>
          </p:cNvSpPr>
          <p:nvPr/>
        </p:nvSpPr>
        <p:spPr>
          <a:xfrm>
            <a:off x="-63472" y="5715000"/>
            <a:ext cx="2376264"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sz="2000" dirty="0" smtClean="0"/>
              <a:t>Жукова Ася Федоровна</a:t>
            </a:r>
            <a:endParaRPr lang="ru-RU" sz="2000" dirty="0"/>
          </a:p>
        </p:txBody>
      </p:sp>
      <p:sp>
        <p:nvSpPr>
          <p:cNvPr id="6" name="Прямоугольник 5"/>
          <p:cNvSpPr/>
          <p:nvPr/>
        </p:nvSpPr>
        <p:spPr>
          <a:xfrm>
            <a:off x="2087216" y="3562141"/>
            <a:ext cx="7056784" cy="3170099"/>
          </a:xfrm>
          <a:prstGeom prst="rect">
            <a:avLst/>
          </a:prstGeom>
        </p:spPr>
        <p:txBody>
          <a:bodyPr wrap="square">
            <a:spAutoFit/>
          </a:bodyPr>
          <a:lstStyle/>
          <a:p>
            <a:r>
              <a:rPr lang="ru-RU" sz="2000" dirty="0"/>
              <a:t>Родилась 21 декабря 1924 года на </a:t>
            </a:r>
            <a:r>
              <a:rPr lang="ru-RU" sz="2000" dirty="0" err="1"/>
              <a:t>Днепропетровщине</a:t>
            </a:r>
            <a:r>
              <a:rPr lang="ru-RU" sz="2000" dirty="0"/>
              <a:t>.  </a:t>
            </a:r>
          </a:p>
          <a:p>
            <a:r>
              <a:rPr lang="ru-RU" sz="2000" dirty="0" smtClean="0"/>
              <a:t>К разведывательной работе привлечена в 1944 году. В </a:t>
            </a:r>
            <a:r>
              <a:rPr lang="ru-RU" sz="2000" dirty="0"/>
              <a:t>августе 1944 года была десантирована в тыл противника вблизи Кракова как радист разведывательной группы “Голос”, в составе которой успешно действовала до января 1945 года. Работала нелегально. Благодаря ее деятельности в штаб фронта было передано огромное количество разведывательных данных о состоянии и численности противника, поступавших от разведчиков и польских партизан. Награждена орденом Красной Звезды, многими другими наградами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6" y="3562141"/>
            <a:ext cx="1793947" cy="2359730"/>
          </a:xfrm>
          <a:prstGeom prst="rect">
            <a:avLst/>
          </a:prstGeom>
        </p:spPr>
      </p:pic>
    </p:spTree>
    <p:extLst>
      <p:ext uri="{BB962C8B-B14F-4D97-AF65-F5344CB8AC3E}">
        <p14:creationId xmlns:p14="http://schemas.microsoft.com/office/powerpoint/2010/main" val="2418269967"/>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50000">
              <a:schemeClr val="accent2">
                <a:lumMod val="40000"/>
                <a:lumOff val="60000"/>
              </a:schemeClr>
            </a:gs>
            <a:gs pos="100000">
              <a:srgbClr val="00B050"/>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88640"/>
            <a:ext cx="6912768" cy="3629203"/>
          </a:xfrm>
          <a:prstGeom prst="rect">
            <a:avLst/>
          </a:prstGeom>
        </p:spPr>
      </p:pic>
      <p:sp>
        <p:nvSpPr>
          <p:cNvPr id="2" name="Заголовок 1"/>
          <p:cNvSpPr>
            <a:spLocks noGrp="1"/>
          </p:cNvSpPr>
          <p:nvPr>
            <p:ph type="title"/>
          </p:nvPr>
        </p:nvSpPr>
        <p:spPr>
          <a:xfrm>
            <a:off x="457200" y="116632"/>
            <a:ext cx="8229600" cy="1008112"/>
          </a:xfrm>
        </p:spPr>
        <p:txBody>
          <a:bodyPr/>
          <a:lstStyle/>
          <a:p>
            <a:r>
              <a:rPr lang="ru-RU" i="1" dirty="0" smtClean="0">
                <a:solidFill>
                  <a:schemeClr val="accent1">
                    <a:lumMod val="50000"/>
                  </a:schemeClr>
                </a:solidFill>
              </a:rPr>
              <a:t>Снайперы</a:t>
            </a:r>
            <a:endParaRPr lang="ru-RU" i="1" dirty="0">
              <a:solidFill>
                <a:schemeClr val="accent1">
                  <a:lumMod val="50000"/>
                </a:schemeClr>
              </a:solidFill>
            </a:endParaRPr>
          </a:p>
        </p:txBody>
      </p:sp>
      <p:sp>
        <p:nvSpPr>
          <p:cNvPr id="3" name="Объект 2"/>
          <p:cNvSpPr>
            <a:spLocks noGrp="1"/>
          </p:cNvSpPr>
          <p:nvPr>
            <p:ph idx="1"/>
          </p:nvPr>
        </p:nvSpPr>
        <p:spPr>
          <a:xfrm>
            <a:off x="35496" y="3861048"/>
            <a:ext cx="9108504" cy="2736304"/>
          </a:xfrm>
        </p:spPr>
        <p:txBody>
          <a:bodyPr>
            <a:noAutofit/>
          </a:bodyPr>
          <a:lstStyle/>
          <a:p>
            <a:pPr marL="137160" indent="0">
              <a:buNone/>
            </a:pPr>
            <a:r>
              <a:rPr lang="ru-RU" sz="2000" dirty="0" smtClean="0">
                <a:solidFill>
                  <a:schemeClr val="bg1"/>
                </a:solidFill>
              </a:rPr>
              <a:t>Считается</a:t>
            </a:r>
            <a:r>
              <a:rPr lang="ru-RU" sz="2000" dirty="0">
                <a:solidFill>
                  <a:schemeClr val="bg1"/>
                </a:solidFill>
              </a:rPr>
              <a:t>, что война — это не женское дело. Но когда враг приходит на родную землю, часто приходится пересматривать свое отношение ко многому и браться за </a:t>
            </a:r>
            <a:r>
              <a:rPr lang="ru-RU" sz="2000" dirty="0" smtClean="0">
                <a:solidFill>
                  <a:schemeClr val="bg1"/>
                </a:solidFill>
              </a:rPr>
              <a:t>оружие. Снайпером </a:t>
            </a:r>
            <a:r>
              <a:rPr lang="ru-RU" sz="2000" dirty="0">
                <a:solidFill>
                  <a:schemeClr val="bg1"/>
                </a:solidFill>
              </a:rPr>
              <a:t>стать непросто. Для этого нужно обладать множеством качеств: наблюдательностью, терпением, умением ждать и, несомненно, гибким аналитическим умом. Такими качествами часто обладают именно женщины и именно поэтому среди наиболее эффективных снайперов немало представительниц прекрасного пола.</a:t>
            </a:r>
          </a:p>
        </p:txBody>
      </p:sp>
    </p:spTree>
    <p:extLst>
      <p:ext uri="{BB962C8B-B14F-4D97-AF65-F5344CB8AC3E}">
        <p14:creationId xmlns:p14="http://schemas.microsoft.com/office/powerpoint/2010/main" val="356621983"/>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FF9CF"/>
            </a:gs>
            <a:gs pos="17999">
              <a:srgbClr val="7ED880"/>
            </a:gs>
            <a:gs pos="36000">
              <a:srgbClr val="4BAB25"/>
            </a:gs>
            <a:gs pos="61000">
              <a:schemeClr val="accent2">
                <a:lumMod val="75000"/>
              </a:schemeClr>
            </a:gs>
            <a:gs pos="82001">
              <a:srgbClr val="61E97B"/>
            </a:gs>
            <a:gs pos="100000">
              <a:srgbClr val="C4F2C8"/>
            </a:gs>
          </a:gsLst>
          <a:lin ang="5400000" scaled="0"/>
          <a:tileRect r="-100000" b="-100000"/>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855" y="3645024"/>
            <a:ext cx="2742977" cy="307751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904" y="1124744"/>
            <a:ext cx="3635446" cy="2780928"/>
          </a:xfrm>
          <a:prstGeom prst="rect">
            <a:avLst/>
          </a:prstGeom>
        </p:spPr>
      </p:pic>
      <p:sp>
        <p:nvSpPr>
          <p:cNvPr id="2" name="Заголовок 1"/>
          <p:cNvSpPr>
            <a:spLocks noGrp="1"/>
          </p:cNvSpPr>
          <p:nvPr>
            <p:ph type="title"/>
          </p:nvPr>
        </p:nvSpPr>
        <p:spPr>
          <a:xfrm>
            <a:off x="457200" y="0"/>
            <a:ext cx="8229600" cy="1196752"/>
          </a:xfrm>
        </p:spPr>
        <p:txBody>
          <a:bodyPr>
            <a:noAutofit/>
          </a:bodyPr>
          <a:lstStyle/>
          <a:p>
            <a:r>
              <a:rPr lang="ru-RU" sz="3200" dirty="0">
                <a:solidFill>
                  <a:schemeClr val="accent1">
                    <a:lumMod val="75000"/>
                  </a:schemeClr>
                </a:solidFill>
              </a:rPr>
              <a:t>Лучшие советские женщины-снайперы Великой Отечественной войны.</a:t>
            </a:r>
          </a:p>
        </p:txBody>
      </p:sp>
      <p:sp>
        <p:nvSpPr>
          <p:cNvPr id="3" name="Объект 2"/>
          <p:cNvSpPr>
            <a:spLocks noGrp="1"/>
          </p:cNvSpPr>
          <p:nvPr>
            <p:ph idx="1"/>
          </p:nvPr>
        </p:nvSpPr>
        <p:spPr>
          <a:xfrm>
            <a:off x="0" y="1075478"/>
            <a:ext cx="5475904" cy="2808312"/>
          </a:xfrm>
        </p:spPr>
        <p:txBody>
          <a:bodyPr>
            <a:normAutofit/>
          </a:bodyPr>
          <a:lstStyle/>
          <a:p>
            <a:pPr marL="137160" indent="0">
              <a:buNone/>
            </a:pPr>
            <a:r>
              <a:rPr lang="ru-RU" sz="2000" dirty="0"/>
              <a:t>Людмила Павличенко - уничтожила 309 солдат и офицеров противника </a:t>
            </a:r>
            <a:r>
              <a:rPr lang="ru-RU" sz="2000" dirty="0" smtClean="0"/>
              <a:t>Людмила </a:t>
            </a:r>
            <a:r>
              <a:rPr lang="ru-RU" sz="2000" dirty="0"/>
              <a:t>Павличенко (12 июля 1916 - 27 октября 1974) - Герой </a:t>
            </a:r>
            <a:r>
              <a:rPr lang="ru-RU" sz="2000" dirty="0" smtClean="0"/>
              <a:t>Советского </a:t>
            </a:r>
            <a:r>
              <a:rPr lang="ru-RU" sz="2000" dirty="0"/>
              <a:t>Союза. Добровольцем ушла на фронт в июне 1941 года. Участвовала в обороне Одессы и Севастополя. После ранения ездила в составе делегации в США и Канаду.  </a:t>
            </a:r>
            <a:endParaRPr lang="ru-RU" sz="2000" dirty="0" smtClean="0"/>
          </a:p>
          <a:p>
            <a:endParaRPr lang="ru-RU" sz="2400" dirty="0"/>
          </a:p>
        </p:txBody>
      </p:sp>
      <p:sp>
        <p:nvSpPr>
          <p:cNvPr id="4" name="Прямоугольник 3"/>
          <p:cNvSpPr/>
          <p:nvPr/>
        </p:nvSpPr>
        <p:spPr>
          <a:xfrm>
            <a:off x="3059832" y="3934123"/>
            <a:ext cx="5904656" cy="2923877"/>
          </a:xfrm>
          <a:prstGeom prst="rect">
            <a:avLst/>
          </a:prstGeom>
        </p:spPr>
        <p:txBody>
          <a:bodyPr wrap="square">
            <a:spAutoFit/>
          </a:bodyPr>
          <a:lstStyle/>
          <a:p>
            <a:r>
              <a:rPr lang="ru-RU" sz="2000" dirty="0"/>
              <a:t>Ольга Васильева - уничтожила 185 врагов. </a:t>
            </a:r>
            <a:r>
              <a:rPr lang="ru-RU" sz="2000" dirty="0" smtClean="0"/>
              <a:t>Она открыла </a:t>
            </a:r>
            <a:r>
              <a:rPr lang="ru-RU" sz="2000" dirty="0"/>
              <a:t>боевой снайперский счёт 15 августа 1943 года. После окончания войны вернулась в родной Воронеж. Награждена орденами Отечественной войны, Красной Звезды, медалями "За отвагу", "За оборону Одессы", "За оборону Севастополя", "За оборону Кавказа" и "За победу над Германией".</a:t>
            </a:r>
          </a:p>
          <a:p>
            <a:endParaRPr lang="ru-RU" sz="2400" dirty="0"/>
          </a:p>
          <a:p>
            <a:endParaRPr lang="ru-RU" sz="2000" dirty="0"/>
          </a:p>
        </p:txBody>
      </p:sp>
    </p:spTree>
    <p:extLst>
      <p:ext uri="{BB962C8B-B14F-4D97-AF65-F5344CB8AC3E}">
        <p14:creationId xmlns:p14="http://schemas.microsoft.com/office/powerpoint/2010/main" val="3381631819"/>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FF9CF"/>
            </a:gs>
            <a:gs pos="17999">
              <a:srgbClr val="7ED880"/>
            </a:gs>
            <a:gs pos="36000">
              <a:srgbClr val="4BAB25"/>
            </a:gs>
            <a:gs pos="61000">
              <a:schemeClr val="accent2">
                <a:lumMod val="75000"/>
              </a:schemeClr>
            </a:gs>
            <a:gs pos="82001">
              <a:srgbClr val="61E97B"/>
            </a:gs>
            <a:gs pos="100000">
              <a:srgbClr val="C4F2C8"/>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39614"/>
            <a:ext cx="7092280" cy="2569914"/>
          </a:xfrm>
        </p:spPr>
        <p:txBody>
          <a:bodyPr>
            <a:noAutofit/>
          </a:bodyPr>
          <a:lstStyle/>
          <a:p>
            <a:pPr marL="137160" indent="0">
              <a:buNone/>
            </a:pPr>
            <a:r>
              <a:rPr lang="ru-RU" sz="1800" dirty="0">
                <a:solidFill>
                  <a:schemeClr val="bg1"/>
                </a:solidFill>
              </a:rPr>
              <a:t>Наталья Ковшова - уничтожила 167 врагов. Наталья Ковшова (26 ноября 1920 — 14 августа 1942) — Герой Советского Союза. Родилась в Уфе. Добровольцем ушла на фронт в октябре 1941 года. Участвовала в обороне Москвы. С января 1942 года воевала на Северо-Западном фронте. 14 августа 1942 года около деревни </a:t>
            </a:r>
            <a:r>
              <a:rPr lang="ru-RU" sz="1800" dirty="0" err="1">
                <a:solidFill>
                  <a:schemeClr val="bg1"/>
                </a:solidFill>
              </a:rPr>
              <a:t>Сутоки</a:t>
            </a:r>
            <a:r>
              <a:rPr lang="ru-RU" sz="1800" dirty="0">
                <a:solidFill>
                  <a:schemeClr val="bg1"/>
                </a:solidFill>
              </a:rPr>
              <a:t> Новгородской области вместе со снайпером Марией Поливановой вели бой до последнего патрона. Затем подорвали последними гранатами себя вместе с окружившими их гитлеровцами.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260648"/>
            <a:ext cx="1734699" cy="2348880"/>
          </a:xfrm>
          <a:prstGeom prst="rect">
            <a:avLst/>
          </a:prstGeom>
        </p:spPr>
      </p:pic>
      <p:sp>
        <p:nvSpPr>
          <p:cNvPr id="5" name="Прямоугольник 4"/>
          <p:cNvSpPr/>
          <p:nvPr/>
        </p:nvSpPr>
        <p:spPr>
          <a:xfrm>
            <a:off x="1919779" y="2565462"/>
            <a:ext cx="5967576" cy="2031325"/>
          </a:xfrm>
          <a:prstGeom prst="rect">
            <a:avLst/>
          </a:prstGeom>
        </p:spPr>
        <p:txBody>
          <a:bodyPr wrap="square">
            <a:spAutoFit/>
          </a:bodyPr>
          <a:lstStyle/>
          <a:p>
            <a:r>
              <a:rPr lang="ru-RU" dirty="0">
                <a:solidFill>
                  <a:schemeClr val="bg1"/>
                </a:solidFill>
              </a:rPr>
              <a:t>Инна </a:t>
            </a:r>
            <a:r>
              <a:rPr lang="ru-RU" dirty="0" err="1">
                <a:solidFill>
                  <a:schemeClr val="bg1"/>
                </a:solidFill>
              </a:rPr>
              <a:t>Мудрецова</a:t>
            </a:r>
            <a:r>
              <a:rPr lang="ru-RU" dirty="0">
                <a:solidFill>
                  <a:schemeClr val="bg1"/>
                </a:solidFill>
              </a:rPr>
              <a:t> - уничтожила 138 врагов. Инна </a:t>
            </a:r>
            <a:r>
              <a:rPr lang="ru-RU" dirty="0" err="1">
                <a:solidFill>
                  <a:schemeClr val="bg1"/>
                </a:solidFill>
              </a:rPr>
              <a:t>Мудрецова</a:t>
            </a:r>
            <a:r>
              <a:rPr lang="ru-RU" dirty="0">
                <a:solidFill>
                  <a:schemeClr val="bg1"/>
                </a:solidFill>
              </a:rPr>
              <a:t> свой снайперский счёт открыла в 1943 году под Гомелем. На подступах к Берлину Инна была тяжело ранена и ей ампутировали левую руку. После войны Инна </a:t>
            </a:r>
            <a:r>
              <a:rPr lang="ru-RU" dirty="0" err="1">
                <a:solidFill>
                  <a:schemeClr val="bg1"/>
                </a:solidFill>
              </a:rPr>
              <a:t>Мудрецова</a:t>
            </a:r>
            <a:r>
              <a:rPr lang="ru-RU" dirty="0">
                <a:solidFill>
                  <a:schemeClr val="bg1"/>
                </a:solidFill>
              </a:rPr>
              <a:t> стала лектором общества "Знание", объездила почти весь Советский Союз. Скончалась Инна в самый канун 55-летия Победы.</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9925"/>
            <a:ext cx="1655149" cy="2269561"/>
          </a:xfrm>
          <a:prstGeom prst="rect">
            <a:avLst/>
          </a:prstGeom>
        </p:spPr>
      </p:pic>
      <p:sp>
        <p:nvSpPr>
          <p:cNvPr id="7" name="Прямоугольник 6"/>
          <p:cNvSpPr/>
          <p:nvPr/>
        </p:nvSpPr>
        <p:spPr>
          <a:xfrm>
            <a:off x="0" y="4839486"/>
            <a:ext cx="7128792" cy="2031325"/>
          </a:xfrm>
          <a:prstGeom prst="rect">
            <a:avLst/>
          </a:prstGeom>
        </p:spPr>
        <p:txBody>
          <a:bodyPr wrap="square">
            <a:spAutoFit/>
          </a:bodyPr>
          <a:lstStyle/>
          <a:p>
            <a:r>
              <a:rPr lang="ru-RU" dirty="0">
                <a:solidFill>
                  <a:schemeClr val="bg1"/>
                </a:solidFill>
              </a:rPr>
              <a:t>Нина Петрова - уничтожила 122 врага. Нина Петрова - полный кавалер ордена Славы. Родилась 15 (27) июля 1893 года в Ораниенбауме (сейчас город Ломоносов). Задолго до начала войны Нина Петрова увлеклась пулевой стрельбой, окончила школу снайперов, в которой потом стала инструктором. К началу Великой Отечественной войны ей было уже 48 лет и она не подлежала призыву. Однако она добровольцем ушла на фронт.</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1167" y="4221088"/>
            <a:ext cx="1882167" cy="2495215"/>
          </a:xfrm>
          <a:prstGeom prst="rect">
            <a:avLst/>
          </a:prstGeom>
        </p:spPr>
      </p:pic>
    </p:spTree>
    <p:extLst>
      <p:ext uri="{BB962C8B-B14F-4D97-AF65-F5344CB8AC3E}">
        <p14:creationId xmlns:p14="http://schemas.microsoft.com/office/powerpoint/2010/main" val="1530366015"/>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62156"/>
            <a:ext cx="4320480" cy="2498085"/>
          </a:xfrm>
          <a:prstGeom prst="rect">
            <a:avLst/>
          </a:prstGeom>
        </p:spPr>
      </p:pic>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dirty="0" smtClean="0"/>
              <a:t/>
            </a:r>
            <a:br>
              <a:rPr lang="ru-RU" dirty="0" smtClean="0"/>
            </a:br>
            <a:r>
              <a:rPr lang="ru-RU" dirty="0" smtClean="0"/>
              <a:t> </a:t>
            </a:r>
            <a:endParaRPr lang="ru-RU" dirty="0"/>
          </a:p>
        </p:txBody>
      </p:sp>
      <p:sp>
        <p:nvSpPr>
          <p:cNvPr id="3" name="Объект 2"/>
          <p:cNvSpPr>
            <a:spLocks noGrp="1"/>
          </p:cNvSpPr>
          <p:nvPr>
            <p:ph idx="1"/>
          </p:nvPr>
        </p:nvSpPr>
        <p:spPr>
          <a:xfrm>
            <a:off x="-108520" y="2420888"/>
            <a:ext cx="9252520" cy="4248472"/>
          </a:xfrm>
        </p:spPr>
        <p:txBody>
          <a:bodyPr>
            <a:noAutofit/>
          </a:bodyPr>
          <a:lstStyle/>
          <a:p>
            <a:pPr marL="137160" indent="0">
              <a:buNone/>
            </a:pPr>
            <a:r>
              <a:rPr lang="ru-RU" sz="2000" dirty="0" smtClean="0"/>
              <a:t>Первые именно исследовательские работы об участии женщин в Великой Отечественной войне начали появляться только в 1960-е годы. Сейчас, слава Богу, об этом пишут и диссертации, и монографии. Женский подвиг сейчас уже, безусловно, утвердился в общественном сознании. Но, к сожалению, немного поздновато, потому что очень многие из них этого уже не видят. И многие, может быть, умирали забытыми, так и не узнав, что о них кто-то написал. Вообще, для изучения психологии человека на войне просто бесценными являются источники личного происхождения: воспоминания, мемуары, интервью ветеранов. Ведь они рассказывают о таких вещах, которых не найти ни в одном архивном документе. Понятно, что войну нельзя идеализировать, это были не только подвиги – было и грязно, и страшно. Но когда мы пишем или говорим об этом, нужно всегда быть максимально корректными, бережными к памяти о тех людях. Ни в коем случае нельзя навешивать ярлыки, потому что мы не знаем даже тысячной доли того, что там было на самом деле.</a:t>
            </a:r>
            <a:endParaRPr lang="ru-RU" sz="2000"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05362"/>
            <a:ext cx="3491880" cy="2349517"/>
          </a:xfrm>
          <a:prstGeom prst="rect">
            <a:avLst/>
          </a:prstGeom>
        </p:spPr>
      </p:pic>
    </p:spTree>
    <p:extLst>
      <p:ext uri="{BB962C8B-B14F-4D97-AF65-F5344CB8AC3E}">
        <p14:creationId xmlns:p14="http://schemas.microsoft.com/office/powerpoint/2010/main" val="2586643792"/>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DE0000"/>
            </a:gs>
            <a:gs pos="39999">
              <a:srgbClr val="F23212"/>
            </a:gs>
            <a:gs pos="70000">
              <a:srgbClr val="FE907E"/>
            </a:gs>
            <a:gs pos="100000">
              <a:srgbClr val="FED5D2"/>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098" y="2924944"/>
            <a:ext cx="5553987" cy="3933057"/>
          </a:xfrm>
          <a:prstGeom prst="rect">
            <a:avLst/>
          </a:prstGeom>
        </p:spPr>
      </p:pic>
      <p:sp>
        <p:nvSpPr>
          <p:cNvPr id="3" name="Подзаголовок 2"/>
          <p:cNvSpPr>
            <a:spLocks noGrp="1"/>
          </p:cNvSpPr>
          <p:nvPr>
            <p:ph type="subTitle" idx="1"/>
          </p:nvPr>
        </p:nvSpPr>
        <p:spPr>
          <a:xfrm>
            <a:off x="15955" y="332656"/>
            <a:ext cx="8172400" cy="3168352"/>
          </a:xfrm>
        </p:spPr>
        <p:txBody>
          <a:bodyPr>
            <a:normAutofit/>
          </a:bodyPr>
          <a:lstStyle/>
          <a:p>
            <a:pPr algn="l"/>
            <a:r>
              <a:rPr lang="ru-RU" sz="2000" dirty="0">
                <a:solidFill>
                  <a:schemeClr val="bg1"/>
                </a:solidFill>
              </a:rPr>
              <a:t>Великая Отечественная война стала настоящим испытанием для русского народа. Равнодушных не было. Каждый пытался внести свой вклад и немного приблизить победу. Мужчины воевали, старики, женщины и дети работали в тылу – так представляет войну современный человек. На самом деле женщины тоже принимали активное участие в военных действиях. Больше всего их было среди медиков, они вытаскивали раненых с поля боя, не задумываясь о смертельной опасности</a:t>
            </a:r>
            <a:r>
              <a:rPr lang="ru-RU" sz="2000" dirty="0" smtClean="0">
                <a:solidFill>
                  <a:schemeClr val="bg1"/>
                </a:solidFill>
              </a:rPr>
              <a:t>.</a:t>
            </a:r>
            <a:endParaRPr lang="ru-RU" sz="2000" dirty="0">
              <a:solidFill>
                <a:schemeClr val="bg1"/>
              </a:solidFill>
            </a:endParaRPr>
          </a:p>
        </p:txBody>
      </p:sp>
      <p:sp>
        <p:nvSpPr>
          <p:cNvPr id="8" name="Прямоугольник 7"/>
          <p:cNvSpPr/>
          <p:nvPr/>
        </p:nvSpPr>
        <p:spPr>
          <a:xfrm>
            <a:off x="0" y="3014035"/>
            <a:ext cx="3601324" cy="3754874"/>
          </a:xfrm>
          <a:prstGeom prst="rect">
            <a:avLst/>
          </a:prstGeom>
        </p:spPr>
        <p:txBody>
          <a:bodyPr wrap="square">
            <a:spAutoFit/>
          </a:bodyPr>
          <a:lstStyle/>
          <a:p>
            <a:r>
              <a:rPr lang="ru-RU" sz="2000" dirty="0">
                <a:solidFill>
                  <a:schemeClr val="bg1"/>
                </a:solidFill>
              </a:rPr>
              <a:t>Немало было и таких, которые воевали с врагом наравне с мужчинами. По официальным данным их количество превышает 800 тысяч. Танкисты, пулеметчицы, связисты, снайперы, разведчицы – не женские «профессии», но девушки-воины шли вперед, они не считали себя слабым полом.</a:t>
            </a:r>
          </a:p>
          <a:p>
            <a:endParaRPr lang="ru-RU" dirty="0"/>
          </a:p>
        </p:txBody>
      </p:sp>
    </p:spTree>
    <p:extLst>
      <p:ext uri="{BB962C8B-B14F-4D97-AF65-F5344CB8AC3E}">
        <p14:creationId xmlns:p14="http://schemas.microsoft.com/office/powerpoint/2010/main" val="465997625"/>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chemeClr val="accent3">
                <a:lumMod val="60000"/>
                <a:lumOff val="4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430"/>
            <a:ext cx="8229600" cy="1143000"/>
          </a:xfrm>
        </p:spPr>
        <p:txBody>
          <a:bodyPr/>
          <a:lstStyle/>
          <a:p>
            <a:r>
              <a:rPr lang="ru-RU" dirty="0"/>
              <a:t>Ночные налётчицы</a:t>
            </a:r>
          </a:p>
        </p:txBody>
      </p:sp>
      <p:sp>
        <p:nvSpPr>
          <p:cNvPr id="3" name="Объект 2"/>
          <p:cNvSpPr>
            <a:spLocks noGrp="1"/>
          </p:cNvSpPr>
          <p:nvPr>
            <p:ph idx="1"/>
          </p:nvPr>
        </p:nvSpPr>
        <p:spPr>
          <a:xfrm>
            <a:off x="107504" y="980728"/>
            <a:ext cx="9036496" cy="3168352"/>
          </a:xfrm>
        </p:spPr>
        <p:txBody>
          <a:bodyPr>
            <a:normAutofit fontScale="92500" lnSpcReduction="20000"/>
          </a:bodyPr>
          <a:lstStyle/>
          <a:p>
            <a:pPr marL="137160" indent="0">
              <a:buNone/>
            </a:pPr>
            <a:r>
              <a:rPr lang="ru-RU" dirty="0">
                <a:solidFill>
                  <a:schemeClr val="bg1"/>
                </a:solidFill>
              </a:rPr>
              <a:t>О стойкости и мужестве наших защитниц судите сами. Их не страшили ни техническое превосходство противника, ни плохая погода, ни тяжелые будни, наполненные томительным ожиданием: лететь? Не лететь? Садясь за штурвал, девушки не думали о том, какой вылет окажется последним, не вспоминали о легкой обшивке и маленькой скорости своих «ласточек». Кто знает, возможно поэтому многим «валькириям» неизменно везло возвращаться в часть снова и снова?</a:t>
            </a:r>
          </a:p>
          <a:p>
            <a:endParaRPr lang="ru-RU" dirty="0"/>
          </a:p>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3" y="3933055"/>
            <a:ext cx="4892139" cy="2751829"/>
          </a:xfrm>
          <a:prstGeom prst="rect">
            <a:avLst/>
          </a:prstGeom>
          <a:ln>
            <a:noFill/>
          </a:ln>
          <a:effectLst>
            <a:softEdge rad="112500"/>
          </a:effec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b="7160"/>
          <a:stretch/>
        </p:blipFill>
        <p:spPr>
          <a:xfrm flipH="1">
            <a:off x="4922532" y="3599615"/>
            <a:ext cx="4221468" cy="3085270"/>
          </a:xfrm>
          <a:prstGeom prst="rect">
            <a:avLst/>
          </a:prstGeom>
          <a:ln>
            <a:noFill/>
          </a:ln>
          <a:effectLst>
            <a:softEdge rad="112500"/>
          </a:effectLst>
        </p:spPr>
      </p:pic>
    </p:spTree>
    <p:extLst>
      <p:ext uri="{BB962C8B-B14F-4D97-AF65-F5344CB8AC3E}">
        <p14:creationId xmlns:p14="http://schemas.microsoft.com/office/powerpoint/2010/main" val="824849944"/>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chemeClr val="accent3">
                <a:lumMod val="60000"/>
                <a:lumOff val="4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6517" y="3664364"/>
            <a:ext cx="2244499" cy="3011370"/>
          </a:xfrm>
          <a:prstGeom prst="rect">
            <a:avLst/>
          </a:prstGeom>
        </p:spPr>
      </p:pic>
      <p:sp>
        <p:nvSpPr>
          <p:cNvPr id="2" name="Заголовок 1"/>
          <p:cNvSpPr>
            <a:spLocks noGrp="1"/>
          </p:cNvSpPr>
          <p:nvPr>
            <p:ph type="title"/>
          </p:nvPr>
        </p:nvSpPr>
        <p:spPr>
          <a:xfrm>
            <a:off x="611560" y="207401"/>
            <a:ext cx="8229600" cy="692696"/>
          </a:xfrm>
        </p:spPr>
        <p:txBody>
          <a:bodyPr>
            <a:normAutofit fontScale="90000"/>
          </a:bodyPr>
          <a:lstStyle/>
          <a:p>
            <a:r>
              <a:rPr lang="ru-RU" i="1" dirty="0"/>
              <a:t>Женщины - авиаторы</a:t>
            </a:r>
          </a:p>
        </p:txBody>
      </p:sp>
      <p:sp>
        <p:nvSpPr>
          <p:cNvPr id="3" name="Объект 2"/>
          <p:cNvSpPr>
            <a:spLocks noGrp="1"/>
          </p:cNvSpPr>
          <p:nvPr>
            <p:ph idx="1"/>
          </p:nvPr>
        </p:nvSpPr>
        <p:spPr>
          <a:xfrm>
            <a:off x="8566" y="4077072"/>
            <a:ext cx="6795682" cy="2780928"/>
          </a:xfrm>
        </p:spPr>
        <p:txBody>
          <a:bodyPr>
            <a:normAutofit/>
          </a:bodyPr>
          <a:lstStyle/>
          <a:p>
            <a:pPr marL="137160" indent="0">
              <a:buNone/>
            </a:pPr>
            <a:r>
              <a:rPr lang="ru-RU" sz="2000" dirty="0">
                <a:solidFill>
                  <a:schemeClr val="bg1"/>
                </a:solidFill>
              </a:rPr>
              <a:t>Раскова Марина у</a:t>
            </a:r>
            <a:r>
              <a:rPr lang="ru-RU" sz="2000" dirty="0" smtClean="0">
                <a:solidFill>
                  <a:schemeClr val="bg1"/>
                </a:solidFill>
              </a:rPr>
              <a:t>частвовала </a:t>
            </a:r>
            <a:r>
              <a:rPr lang="ru-RU" sz="2000" dirty="0">
                <a:solidFill>
                  <a:schemeClr val="bg1"/>
                </a:solidFill>
              </a:rPr>
              <a:t>в полётах на большие расстояния. 24 - 25 сентября 1938 года вместе с В. С. </a:t>
            </a:r>
            <a:r>
              <a:rPr lang="ru-RU" sz="2000" dirty="0" err="1">
                <a:solidFill>
                  <a:schemeClr val="bg1"/>
                </a:solidFill>
              </a:rPr>
              <a:t>Гризодубовой</a:t>
            </a:r>
            <a:r>
              <a:rPr lang="ru-RU" sz="2000" dirty="0">
                <a:solidFill>
                  <a:schemeClr val="bg1"/>
                </a:solidFill>
              </a:rPr>
              <a:t> и П. Д. Осипенко совершила беспосадочный перелёт Москва - Комсомольск-на-Амуре на самолёте "Родина". Во время Великой Отечественной войны командовала бомбардировочным полком. Погибла в авиационной катастрофе. Похоронена в Кремлёвской </a:t>
            </a:r>
            <a:r>
              <a:rPr lang="ru-RU" sz="2000" dirty="0" smtClean="0">
                <a:solidFill>
                  <a:schemeClr val="bg1"/>
                </a:solidFill>
              </a:rPr>
              <a:t>стене.</a:t>
            </a:r>
            <a:endParaRPr lang="ru-RU" sz="2000" dirty="0">
              <a:solidFill>
                <a:schemeClr val="bg1"/>
              </a:solidFill>
            </a:endParaRPr>
          </a:p>
        </p:txBody>
      </p:sp>
      <p:sp>
        <p:nvSpPr>
          <p:cNvPr id="4" name="Прямоугольник 3"/>
          <p:cNvSpPr/>
          <p:nvPr/>
        </p:nvSpPr>
        <p:spPr>
          <a:xfrm>
            <a:off x="1986898" y="1134615"/>
            <a:ext cx="7157102" cy="2246769"/>
          </a:xfrm>
          <a:prstGeom prst="rect">
            <a:avLst/>
          </a:prstGeom>
        </p:spPr>
        <p:txBody>
          <a:bodyPr wrap="square">
            <a:spAutoFit/>
          </a:bodyPr>
          <a:lstStyle/>
          <a:p>
            <a:r>
              <a:rPr lang="ru-RU" sz="2000" dirty="0">
                <a:solidFill>
                  <a:schemeClr val="bg1"/>
                </a:solidFill>
              </a:rPr>
              <a:t>Казаринова Тамара Александровна </a:t>
            </a:r>
            <a:r>
              <a:rPr lang="ru-RU" sz="2000" dirty="0" smtClean="0">
                <a:solidFill>
                  <a:schemeClr val="bg1"/>
                </a:solidFill>
              </a:rPr>
              <a:t>- в </a:t>
            </a:r>
            <a:r>
              <a:rPr lang="ru-RU" sz="2000" dirty="0">
                <a:solidFill>
                  <a:schemeClr val="bg1"/>
                </a:solidFill>
              </a:rPr>
              <a:t>1936 году уже была командиром авиационной эскадрильи  ( тогда ещё не женского, а обычного боевого полка ). Лётные дела в подразделении шли столь успешно, что в 1936 году её наградили орденом Ленина. Тогда это была высшая награда. До своего ранения в 1942 году, командовала 586-м женским истребительным авиационным полком.</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29" y="900097"/>
            <a:ext cx="1872969" cy="2715806"/>
          </a:xfrm>
          <a:prstGeom prst="rect">
            <a:avLst/>
          </a:prstGeom>
        </p:spPr>
      </p:pic>
    </p:spTree>
    <p:extLst>
      <p:ext uri="{BB962C8B-B14F-4D97-AF65-F5344CB8AC3E}">
        <p14:creationId xmlns:p14="http://schemas.microsoft.com/office/powerpoint/2010/main" val="3026317367"/>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chemeClr val="accent3">
                <a:lumMod val="60000"/>
                <a:lumOff val="4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051720" y="188640"/>
            <a:ext cx="6912768" cy="2304256"/>
          </a:xfrm>
        </p:spPr>
        <p:txBody>
          <a:bodyPr>
            <a:normAutofit/>
          </a:bodyPr>
          <a:lstStyle/>
          <a:p>
            <a:pPr marL="137160" indent="0">
              <a:buNone/>
            </a:pPr>
            <a:r>
              <a:rPr lang="ru-RU" sz="2000" dirty="0" err="1">
                <a:solidFill>
                  <a:schemeClr val="bg1"/>
                </a:solidFill>
              </a:rPr>
              <a:t>Бершанская</a:t>
            </a:r>
            <a:r>
              <a:rPr lang="ru-RU" sz="2000" dirty="0">
                <a:solidFill>
                  <a:schemeClr val="bg1"/>
                </a:solidFill>
              </a:rPr>
              <a:t> Евдокия Давыдовна - Гвардии подполковник. В 1932 году окончила авиационную школу лётчиков. Лично выполнила 20 боевых вылетов. Под её командованием полк совершил 23672 боевых вылета, сбросил на противника более 3000 тонн бомб. </a:t>
            </a:r>
            <a:r>
              <a:rPr lang="ru-RU" sz="2000" dirty="0" smtClean="0">
                <a:solidFill>
                  <a:schemeClr val="bg1"/>
                </a:solidFill>
              </a:rPr>
              <a:t>После </a:t>
            </a:r>
            <a:r>
              <a:rPr lang="ru-RU" sz="2000" dirty="0">
                <a:solidFill>
                  <a:schemeClr val="bg1"/>
                </a:solidFill>
              </a:rPr>
              <a:t>войны работала в Комитете советских женщин и в Комитете ветеранов войны.</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63" y="116632"/>
            <a:ext cx="1652877" cy="2356230"/>
          </a:xfrm>
          <a:prstGeom prst="rect">
            <a:avLst/>
          </a:prstGeom>
        </p:spPr>
      </p:pic>
      <p:sp>
        <p:nvSpPr>
          <p:cNvPr id="5" name="Прямоугольник 4"/>
          <p:cNvSpPr/>
          <p:nvPr/>
        </p:nvSpPr>
        <p:spPr>
          <a:xfrm>
            <a:off x="252912" y="2494853"/>
            <a:ext cx="7055391" cy="1631216"/>
          </a:xfrm>
          <a:prstGeom prst="rect">
            <a:avLst/>
          </a:prstGeom>
        </p:spPr>
        <p:txBody>
          <a:bodyPr wrap="square">
            <a:spAutoFit/>
          </a:bodyPr>
          <a:lstStyle/>
          <a:p>
            <a:r>
              <a:rPr lang="ru-RU" sz="2000" dirty="0">
                <a:solidFill>
                  <a:schemeClr val="bg1"/>
                </a:solidFill>
              </a:rPr>
              <a:t>Хомякова Валерия Ивановна - Участница Великой Отечественной войны с февраля 1942 года. Воевала в составе 586-го ИАП ПВО. Первая среди женщин - лётчиц сбила в ночном бою самолёт противника. Погибла в при выполнении боевого задания под Саратовом.</a:t>
            </a:r>
          </a:p>
        </p:txBody>
      </p:sp>
      <p:sp>
        <p:nvSpPr>
          <p:cNvPr id="6" name="Прямоугольник 5"/>
          <p:cNvSpPr/>
          <p:nvPr/>
        </p:nvSpPr>
        <p:spPr>
          <a:xfrm>
            <a:off x="1691680" y="4415664"/>
            <a:ext cx="7595898" cy="2246769"/>
          </a:xfrm>
          <a:prstGeom prst="rect">
            <a:avLst/>
          </a:prstGeom>
        </p:spPr>
        <p:txBody>
          <a:bodyPr wrap="square">
            <a:spAutoFit/>
          </a:bodyPr>
          <a:lstStyle/>
          <a:p>
            <a:r>
              <a:rPr lang="ru-RU" sz="2000" dirty="0" err="1">
                <a:solidFill>
                  <a:schemeClr val="bg1"/>
                </a:solidFill>
              </a:rPr>
              <a:t>Литвяк</a:t>
            </a:r>
            <a:r>
              <a:rPr lang="ru-RU" sz="2000" dirty="0">
                <a:solidFill>
                  <a:schemeClr val="bg1"/>
                </a:solidFill>
              </a:rPr>
              <a:t> Лидия Владимировна - самая результативная женщина - авиатор 2-й Мировой </a:t>
            </a:r>
            <a:r>
              <a:rPr lang="ru-RU" sz="2000" dirty="0" smtClean="0">
                <a:solidFill>
                  <a:schemeClr val="bg1"/>
                </a:solidFill>
              </a:rPr>
              <a:t>войны. </a:t>
            </a:r>
            <a:r>
              <a:rPr lang="ru-RU" sz="2000" dirty="0">
                <a:solidFill>
                  <a:schemeClr val="bg1"/>
                </a:solidFill>
              </a:rPr>
              <a:t>Совершила около 150 боевых вылетов, в воздушных боях сбила лично 6 самолётов и 1 аэростат наблюдения, ещё 6 самолётов противника уничтожила в группе с </a:t>
            </a:r>
            <a:r>
              <a:rPr lang="ru-RU" sz="2000" dirty="0" smtClean="0">
                <a:solidFill>
                  <a:schemeClr val="bg1"/>
                </a:solidFill>
              </a:rPr>
              <a:t>товарищами.1 </a:t>
            </a:r>
            <a:r>
              <a:rPr lang="ru-RU" sz="2000" dirty="0">
                <a:solidFill>
                  <a:schemeClr val="bg1"/>
                </a:solidFill>
              </a:rPr>
              <a:t>августа 1943 года погибла в воздушном бою. </a:t>
            </a:r>
            <a:r>
              <a:rPr lang="ru-RU" sz="2000" dirty="0" smtClean="0">
                <a:solidFill>
                  <a:schemeClr val="bg1"/>
                </a:solidFill>
              </a:rPr>
              <a:t>Указом </a:t>
            </a:r>
            <a:r>
              <a:rPr lang="ru-RU" sz="2000" dirty="0">
                <a:solidFill>
                  <a:schemeClr val="bg1"/>
                </a:solidFill>
              </a:rPr>
              <a:t>Президента СССР от 5 мая 1990 года посмертно удостоена звания Героя Советского Союза.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959" y="2379260"/>
            <a:ext cx="1370878" cy="179356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2" y="4381922"/>
            <a:ext cx="1631138" cy="2280511"/>
          </a:xfrm>
          <a:prstGeom prst="rect">
            <a:avLst/>
          </a:prstGeom>
        </p:spPr>
      </p:pic>
    </p:spTree>
    <p:extLst>
      <p:ext uri="{BB962C8B-B14F-4D97-AF65-F5344CB8AC3E}">
        <p14:creationId xmlns:p14="http://schemas.microsoft.com/office/powerpoint/2010/main" val="1914616570"/>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880771"/>
            <a:ext cx="3466148" cy="290148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926236"/>
            <a:ext cx="3907724" cy="2810555"/>
          </a:xfrm>
          <a:prstGeom prst="rect">
            <a:avLst/>
          </a:prstGeom>
        </p:spPr>
      </p:pic>
      <p:sp>
        <p:nvSpPr>
          <p:cNvPr id="2" name="Заголовок 1"/>
          <p:cNvSpPr>
            <a:spLocks noGrp="1"/>
          </p:cNvSpPr>
          <p:nvPr>
            <p:ph type="title"/>
          </p:nvPr>
        </p:nvSpPr>
        <p:spPr>
          <a:xfrm>
            <a:off x="457200" y="188640"/>
            <a:ext cx="8229600" cy="1080120"/>
          </a:xfrm>
        </p:spPr>
        <p:txBody>
          <a:bodyPr>
            <a:normAutofit fontScale="90000"/>
          </a:bodyPr>
          <a:lstStyle/>
          <a:p>
            <a:r>
              <a:rPr lang="ru-RU" dirty="0">
                <a:solidFill>
                  <a:schemeClr val="accent6">
                    <a:lumMod val="50000"/>
                  </a:schemeClr>
                </a:solidFill>
              </a:rPr>
              <a:t>О тех, кто спас миллионы жизней в Великую Отечественную</a:t>
            </a:r>
          </a:p>
        </p:txBody>
      </p:sp>
      <p:sp>
        <p:nvSpPr>
          <p:cNvPr id="3" name="Объект 2"/>
          <p:cNvSpPr>
            <a:spLocks noGrp="1"/>
          </p:cNvSpPr>
          <p:nvPr>
            <p:ph idx="1"/>
          </p:nvPr>
        </p:nvSpPr>
        <p:spPr>
          <a:xfrm>
            <a:off x="457200" y="1268760"/>
            <a:ext cx="8229600" cy="5040600"/>
          </a:xfrm>
        </p:spPr>
        <p:txBody>
          <a:bodyPr/>
          <a:lstStyle/>
          <a:p>
            <a:pPr marL="137160" indent="0">
              <a:buNone/>
            </a:pPr>
            <a:r>
              <a:rPr lang="ru-RU" dirty="0" smtClean="0">
                <a:solidFill>
                  <a:schemeClr val="bg1"/>
                </a:solidFill>
              </a:rPr>
              <a:t>То</a:t>
            </a:r>
            <a:r>
              <a:rPr lang="ru-RU" dirty="0">
                <a:solidFill>
                  <a:schemeClr val="bg1"/>
                </a:solidFill>
              </a:rPr>
              <a:t>, что сделано военной медициной в годы минувшей войны, по всей справедливости может быть названо подвигом. Для нас, ветеранов Великой Отечественной войны, образ военного медика остается олицетворением высокого гуманизма, мужества и </a:t>
            </a:r>
            <a:r>
              <a:rPr lang="ru-RU" dirty="0" smtClean="0">
                <a:solidFill>
                  <a:schemeClr val="bg1"/>
                </a:solidFill>
              </a:rPr>
              <a:t>самоотверженности.</a:t>
            </a:r>
            <a:endParaRPr lang="ru-RU" dirty="0">
              <a:solidFill>
                <a:schemeClr val="bg1"/>
              </a:solidFill>
            </a:endParaRPr>
          </a:p>
        </p:txBody>
      </p:sp>
    </p:spTree>
    <p:extLst>
      <p:ext uri="{BB962C8B-B14F-4D97-AF65-F5344CB8AC3E}">
        <p14:creationId xmlns:p14="http://schemas.microsoft.com/office/powerpoint/2010/main" val="3500938112"/>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2996952"/>
            <a:ext cx="9135652" cy="3856326"/>
          </a:xfrm>
        </p:spPr>
        <p:txBody>
          <a:bodyPr>
            <a:normAutofit fontScale="85000" lnSpcReduction="20000"/>
          </a:bodyPr>
          <a:lstStyle/>
          <a:p>
            <a:pPr marL="137160" indent="0">
              <a:buNone/>
            </a:pPr>
            <a:r>
              <a:rPr lang="ru-RU" dirty="0">
                <a:solidFill>
                  <a:schemeClr val="accent6">
                    <a:lumMod val="50000"/>
                  </a:schemeClr>
                </a:solidFill>
              </a:rPr>
              <a:t>Большинство медиков – это женщины, матери, сестры, дочери. На их плечи легла основная тяжесть военных будней, ведь почти все мужское население находилась на передовой. На их долю выпало испытаний не меньше, чем солдатам на передовой. Столько храбрости, мужества, бесстрашия они проявляли! Старым людям и детям, раненым и инвалидам, ослабевшим и больным — всем была необходима помощь медицинской сестры и санитарной дружинницы. И это чувствовал каждый боец и командир в бою, зная, что рядом сестра — «сестрица», бесстрашный человек, который не оставит в беде, окажет первую помощь в любых условиях, оттащит в укрытие, вынесет в тяжелую минуту на себе, спрячет от бомбежки в пути.</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7" y="136198"/>
            <a:ext cx="4124945" cy="275683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15633"/>
            <a:ext cx="4104456" cy="2688419"/>
          </a:xfrm>
          <a:prstGeom prst="rect">
            <a:avLst/>
          </a:prstGeom>
        </p:spPr>
      </p:pic>
    </p:spTree>
    <p:extLst>
      <p:ext uri="{BB962C8B-B14F-4D97-AF65-F5344CB8AC3E}">
        <p14:creationId xmlns:p14="http://schemas.microsoft.com/office/powerpoint/2010/main" val="143009292"/>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896" y="707820"/>
            <a:ext cx="4474840" cy="5184616"/>
          </a:xfrm>
        </p:spPr>
        <p:txBody>
          <a:bodyPr>
            <a:normAutofit/>
          </a:bodyPr>
          <a:lstStyle/>
          <a:p>
            <a:pPr marL="137160" indent="0">
              <a:buNone/>
            </a:pPr>
            <a:r>
              <a:rPr lang="ru-RU" sz="2000" dirty="0">
                <a:solidFill>
                  <a:schemeClr val="accent6">
                    <a:lumMod val="50000"/>
                  </a:schemeClr>
                </a:solidFill>
              </a:rPr>
              <a:t>На носилках, около сарая,</a:t>
            </a:r>
          </a:p>
          <a:p>
            <a:pPr marL="137160" indent="0">
              <a:buNone/>
            </a:pPr>
            <a:r>
              <a:rPr lang="ru-RU" sz="2000" dirty="0" smtClean="0">
                <a:solidFill>
                  <a:schemeClr val="accent6">
                    <a:lumMod val="50000"/>
                  </a:schemeClr>
                </a:solidFill>
              </a:rPr>
              <a:t>На </a:t>
            </a:r>
            <a:r>
              <a:rPr lang="ru-RU" sz="2000" dirty="0">
                <a:solidFill>
                  <a:schemeClr val="accent6">
                    <a:lumMod val="50000"/>
                  </a:schemeClr>
                </a:solidFill>
              </a:rPr>
              <a:t>краю отбитого села,</a:t>
            </a:r>
          </a:p>
          <a:p>
            <a:pPr marL="137160" indent="0">
              <a:buNone/>
            </a:pPr>
            <a:r>
              <a:rPr lang="ru-RU" sz="2000" dirty="0" smtClean="0">
                <a:solidFill>
                  <a:schemeClr val="accent6">
                    <a:lumMod val="50000"/>
                  </a:schemeClr>
                </a:solidFill>
              </a:rPr>
              <a:t>Санитарка </a:t>
            </a:r>
            <a:r>
              <a:rPr lang="ru-RU" sz="2000" dirty="0">
                <a:solidFill>
                  <a:schemeClr val="accent6">
                    <a:lumMod val="50000"/>
                  </a:schemeClr>
                </a:solidFill>
              </a:rPr>
              <a:t>шепчет, умирая:</a:t>
            </a:r>
          </a:p>
          <a:p>
            <a:pPr marL="137160" indent="0">
              <a:buNone/>
            </a:pPr>
            <a:r>
              <a:rPr lang="ru-RU" sz="2000" dirty="0" smtClean="0">
                <a:solidFill>
                  <a:schemeClr val="accent6">
                    <a:lumMod val="50000"/>
                  </a:schemeClr>
                </a:solidFill>
              </a:rPr>
              <a:t>-Я </a:t>
            </a:r>
            <a:r>
              <a:rPr lang="ru-RU" sz="2000" dirty="0">
                <a:solidFill>
                  <a:schemeClr val="accent6">
                    <a:lumMod val="50000"/>
                  </a:schemeClr>
                </a:solidFill>
              </a:rPr>
              <a:t>еще, ребята, не жила</a:t>
            </a:r>
            <a:r>
              <a:rPr lang="ru-RU" sz="2000" dirty="0" smtClean="0">
                <a:solidFill>
                  <a:schemeClr val="accent6">
                    <a:lumMod val="50000"/>
                  </a:schemeClr>
                </a:solidFill>
              </a:rPr>
              <a:t>...</a:t>
            </a:r>
            <a:endParaRPr lang="ru-RU" sz="2000" dirty="0">
              <a:solidFill>
                <a:schemeClr val="accent6">
                  <a:lumMod val="50000"/>
                </a:schemeClr>
              </a:solidFill>
            </a:endParaRPr>
          </a:p>
          <a:p>
            <a:endParaRPr lang="ru-RU" sz="2000" dirty="0">
              <a:solidFill>
                <a:schemeClr val="accent6">
                  <a:lumMod val="50000"/>
                </a:schemeClr>
              </a:solidFill>
            </a:endParaRPr>
          </a:p>
          <a:p>
            <a:pPr marL="137160" indent="0">
              <a:buNone/>
            </a:pPr>
            <a:r>
              <a:rPr lang="ru-RU" sz="2000" dirty="0">
                <a:solidFill>
                  <a:schemeClr val="accent6">
                    <a:lumMod val="50000"/>
                  </a:schemeClr>
                </a:solidFill>
              </a:rPr>
              <a:t>И бойцы вокруг нее толпятся</a:t>
            </a:r>
          </a:p>
          <a:p>
            <a:pPr marL="137160" indent="0">
              <a:buNone/>
            </a:pPr>
            <a:r>
              <a:rPr lang="ru-RU" sz="2000" dirty="0" smtClean="0">
                <a:solidFill>
                  <a:schemeClr val="accent6">
                    <a:lumMod val="50000"/>
                  </a:schemeClr>
                </a:solidFill>
              </a:rPr>
              <a:t>И </a:t>
            </a:r>
            <a:r>
              <a:rPr lang="ru-RU" sz="2000" dirty="0">
                <a:solidFill>
                  <a:schemeClr val="accent6">
                    <a:lumMod val="50000"/>
                  </a:schemeClr>
                </a:solidFill>
              </a:rPr>
              <a:t>не могут ей в глаза смотреть:</a:t>
            </a:r>
          </a:p>
          <a:p>
            <a:pPr marL="137160" indent="0">
              <a:buNone/>
            </a:pPr>
            <a:r>
              <a:rPr lang="ru-RU" sz="2000" dirty="0" smtClean="0">
                <a:solidFill>
                  <a:schemeClr val="accent6">
                    <a:lumMod val="50000"/>
                  </a:schemeClr>
                </a:solidFill>
              </a:rPr>
              <a:t>Восемнадцать </a:t>
            </a:r>
            <a:r>
              <a:rPr lang="ru-RU" sz="2000" dirty="0">
                <a:solidFill>
                  <a:schemeClr val="accent6">
                    <a:lumMod val="50000"/>
                  </a:schemeClr>
                </a:solidFill>
              </a:rPr>
              <a:t>- это восемнадцать,</a:t>
            </a:r>
          </a:p>
          <a:p>
            <a:pPr marL="137160" indent="0">
              <a:buNone/>
            </a:pPr>
            <a:r>
              <a:rPr lang="ru-RU" sz="2000" dirty="0" smtClean="0">
                <a:solidFill>
                  <a:schemeClr val="accent6">
                    <a:lumMod val="50000"/>
                  </a:schemeClr>
                </a:solidFill>
              </a:rPr>
              <a:t>Но </a:t>
            </a:r>
            <a:r>
              <a:rPr lang="ru-RU" sz="2000" dirty="0">
                <a:solidFill>
                  <a:schemeClr val="accent6">
                    <a:lumMod val="50000"/>
                  </a:schemeClr>
                </a:solidFill>
              </a:rPr>
              <a:t>ко всем неумолима смерть...</a:t>
            </a:r>
          </a:p>
          <a:p>
            <a:pPr marL="137160" indent="0">
              <a:buNone/>
            </a:pPr>
            <a:endParaRPr lang="ru-RU" sz="2000" dirty="0">
              <a:solidFill>
                <a:schemeClr val="accent6">
                  <a:lumMod val="50000"/>
                </a:schemeClr>
              </a:solidFill>
            </a:endParaRPr>
          </a:p>
          <a:p>
            <a:pPr marL="137160" indent="0">
              <a:buNone/>
            </a:pPr>
            <a:r>
              <a:rPr lang="ru-RU" sz="2000" dirty="0">
                <a:solidFill>
                  <a:schemeClr val="accent6">
                    <a:lumMod val="50000"/>
                  </a:schemeClr>
                </a:solidFill>
              </a:rPr>
              <a:t>Через много лет в глазах любимой,</a:t>
            </a:r>
          </a:p>
          <a:p>
            <a:pPr marL="137160" indent="0">
              <a:buNone/>
            </a:pPr>
            <a:r>
              <a:rPr lang="ru-RU" sz="2000" dirty="0" smtClean="0">
                <a:solidFill>
                  <a:schemeClr val="accent6">
                    <a:lumMod val="50000"/>
                  </a:schemeClr>
                </a:solidFill>
              </a:rPr>
              <a:t>Что </a:t>
            </a:r>
            <a:r>
              <a:rPr lang="ru-RU" sz="2000" dirty="0">
                <a:solidFill>
                  <a:schemeClr val="accent6">
                    <a:lumMod val="50000"/>
                  </a:schemeClr>
                </a:solidFill>
              </a:rPr>
              <a:t>в его глаза устремлены,</a:t>
            </a:r>
          </a:p>
          <a:p>
            <a:pPr marL="137160" indent="0">
              <a:buNone/>
            </a:pPr>
            <a:r>
              <a:rPr lang="ru-RU" sz="2000" dirty="0" smtClean="0">
                <a:solidFill>
                  <a:schemeClr val="accent6">
                    <a:lumMod val="50000"/>
                  </a:schemeClr>
                </a:solidFill>
              </a:rPr>
              <a:t>Отблеск </a:t>
            </a:r>
            <a:r>
              <a:rPr lang="ru-RU" sz="2000" dirty="0">
                <a:solidFill>
                  <a:schemeClr val="accent6">
                    <a:lumMod val="50000"/>
                  </a:schemeClr>
                </a:solidFill>
              </a:rPr>
              <a:t>зарев, колыханье дыма</a:t>
            </a:r>
          </a:p>
          <a:p>
            <a:pPr marL="137160" indent="0">
              <a:buNone/>
            </a:pPr>
            <a:r>
              <a:rPr lang="ru-RU" sz="2000" dirty="0" smtClean="0">
                <a:solidFill>
                  <a:schemeClr val="accent6">
                    <a:lumMod val="50000"/>
                  </a:schemeClr>
                </a:solidFill>
              </a:rPr>
              <a:t>Вдруг </a:t>
            </a:r>
            <a:r>
              <a:rPr lang="ru-RU" sz="2000" dirty="0">
                <a:solidFill>
                  <a:schemeClr val="accent6">
                    <a:lumMod val="50000"/>
                  </a:schemeClr>
                </a:solidFill>
              </a:rPr>
              <a:t>увидит ветеран войны.</a:t>
            </a:r>
          </a:p>
          <a:p>
            <a:endParaRPr lang="ru-RU" dirty="0"/>
          </a:p>
          <a:p>
            <a:endParaRPr lang="ru-RU" dirty="0"/>
          </a:p>
        </p:txBody>
      </p:sp>
      <p:sp>
        <p:nvSpPr>
          <p:cNvPr id="4" name="Прямоугольник 3"/>
          <p:cNvSpPr/>
          <p:nvPr/>
        </p:nvSpPr>
        <p:spPr>
          <a:xfrm>
            <a:off x="4031604" y="903040"/>
            <a:ext cx="3995936" cy="3170099"/>
          </a:xfrm>
          <a:prstGeom prst="rect">
            <a:avLst/>
          </a:prstGeom>
        </p:spPr>
        <p:txBody>
          <a:bodyPr wrap="square">
            <a:spAutoFit/>
          </a:bodyPr>
          <a:lstStyle/>
          <a:p>
            <a:r>
              <a:rPr lang="ru-RU" sz="2000" dirty="0">
                <a:solidFill>
                  <a:schemeClr val="accent6">
                    <a:lumMod val="50000"/>
                  </a:schemeClr>
                </a:solidFill>
              </a:rPr>
              <a:t>Вздрогнет он и отойдет к окошку,</a:t>
            </a:r>
          </a:p>
          <a:p>
            <a:r>
              <a:rPr lang="ru-RU" sz="2000" dirty="0" smtClean="0">
                <a:solidFill>
                  <a:schemeClr val="accent6">
                    <a:lumMod val="50000"/>
                  </a:schemeClr>
                </a:solidFill>
              </a:rPr>
              <a:t>Закурить </a:t>
            </a:r>
            <a:r>
              <a:rPr lang="ru-RU" sz="2000" dirty="0">
                <a:solidFill>
                  <a:schemeClr val="accent6">
                    <a:lumMod val="50000"/>
                  </a:schemeClr>
                </a:solidFill>
              </a:rPr>
              <a:t>пытаясь на ходу.</a:t>
            </a:r>
          </a:p>
          <a:p>
            <a:r>
              <a:rPr lang="ru-RU" sz="2000" dirty="0" smtClean="0">
                <a:solidFill>
                  <a:schemeClr val="accent6">
                    <a:lumMod val="50000"/>
                  </a:schemeClr>
                </a:solidFill>
              </a:rPr>
              <a:t>Подожди </a:t>
            </a:r>
            <a:r>
              <a:rPr lang="ru-RU" sz="2000" dirty="0">
                <a:solidFill>
                  <a:schemeClr val="accent6">
                    <a:lumMod val="50000"/>
                  </a:schemeClr>
                </a:solidFill>
              </a:rPr>
              <a:t>его, жена, немножко -</a:t>
            </a:r>
          </a:p>
          <a:p>
            <a:r>
              <a:rPr lang="ru-RU" sz="2000" dirty="0" smtClean="0">
                <a:solidFill>
                  <a:schemeClr val="accent6">
                    <a:lumMod val="50000"/>
                  </a:schemeClr>
                </a:solidFill>
              </a:rPr>
              <a:t>В </a:t>
            </a:r>
            <a:r>
              <a:rPr lang="ru-RU" sz="2000" dirty="0">
                <a:solidFill>
                  <a:schemeClr val="accent6">
                    <a:lumMod val="50000"/>
                  </a:schemeClr>
                </a:solidFill>
              </a:rPr>
              <a:t>сорок первом он сейчас году.</a:t>
            </a:r>
          </a:p>
          <a:p>
            <a:endParaRPr lang="ru-RU" sz="2000" dirty="0">
              <a:solidFill>
                <a:schemeClr val="accent6">
                  <a:lumMod val="50000"/>
                </a:schemeClr>
              </a:solidFill>
            </a:endParaRPr>
          </a:p>
          <a:p>
            <a:endParaRPr lang="ru-RU" sz="2000" dirty="0">
              <a:solidFill>
                <a:schemeClr val="accent6">
                  <a:lumMod val="50000"/>
                </a:schemeClr>
              </a:solidFill>
            </a:endParaRPr>
          </a:p>
          <a:p>
            <a:r>
              <a:rPr lang="ru-RU" sz="2000" dirty="0" smtClean="0">
                <a:solidFill>
                  <a:schemeClr val="accent6">
                    <a:lumMod val="50000"/>
                  </a:schemeClr>
                </a:solidFill>
              </a:rPr>
              <a:t>Там</a:t>
            </a:r>
            <a:r>
              <a:rPr lang="ru-RU" sz="2000" dirty="0">
                <a:solidFill>
                  <a:schemeClr val="accent6">
                    <a:lumMod val="50000"/>
                  </a:schemeClr>
                </a:solidFill>
              </a:rPr>
              <a:t>, где возле черного сарая,</a:t>
            </a:r>
          </a:p>
          <a:p>
            <a:r>
              <a:rPr lang="ru-RU" sz="2000" dirty="0" smtClean="0">
                <a:solidFill>
                  <a:schemeClr val="accent6">
                    <a:lumMod val="50000"/>
                  </a:schemeClr>
                </a:solidFill>
              </a:rPr>
              <a:t>На </a:t>
            </a:r>
            <a:r>
              <a:rPr lang="ru-RU" sz="2000" dirty="0">
                <a:solidFill>
                  <a:schemeClr val="accent6">
                    <a:lumMod val="50000"/>
                  </a:schemeClr>
                </a:solidFill>
              </a:rPr>
              <a:t>краю отбитого села,</a:t>
            </a:r>
          </a:p>
          <a:p>
            <a:r>
              <a:rPr lang="ru-RU" sz="2000" dirty="0" smtClean="0">
                <a:solidFill>
                  <a:schemeClr val="accent6">
                    <a:lumMod val="50000"/>
                  </a:schemeClr>
                </a:solidFill>
              </a:rPr>
              <a:t>Девочка </a:t>
            </a:r>
            <a:r>
              <a:rPr lang="ru-RU" sz="2000" dirty="0">
                <a:solidFill>
                  <a:schemeClr val="accent6">
                    <a:lumMod val="50000"/>
                  </a:schemeClr>
                </a:solidFill>
              </a:rPr>
              <a:t>лепечет, умирая:</a:t>
            </a:r>
          </a:p>
          <a:p>
            <a:r>
              <a:rPr lang="ru-RU" sz="2000" dirty="0" smtClean="0">
                <a:solidFill>
                  <a:schemeClr val="accent6">
                    <a:lumMod val="50000"/>
                  </a:schemeClr>
                </a:solidFill>
              </a:rPr>
              <a:t>- </a:t>
            </a:r>
            <a:r>
              <a:rPr lang="ru-RU" sz="2000" dirty="0">
                <a:solidFill>
                  <a:schemeClr val="accent6">
                    <a:lumMod val="50000"/>
                  </a:schemeClr>
                </a:solidFill>
              </a:rPr>
              <a:t>Я еще, ребята, не жила...</a:t>
            </a:r>
          </a:p>
        </p:txBody>
      </p:sp>
      <p:sp>
        <p:nvSpPr>
          <p:cNvPr id="5" name="Прямоугольник 4"/>
          <p:cNvSpPr/>
          <p:nvPr/>
        </p:nvSpPr>
        <p:spPr>
          <a:xfrm>
            <a:off x="2636843" y="123045"/>
            <a:ext cx="4092659" cy="584775"/>
          </a:xfrm>
          <a:prstGeom prst="rect">
            <a:avLst/>
          </a:prstGeom>
        </p:spPr>
        <p:txBody>
          <a:bodyPr wrap="none">
            <a:spAutoFit/>
          </a:bodyPr>
          <a:lstStyle/>
          <a:p>
            <a:r>
              <a:rPr lang="ru-RU" sz="3200" i="1" dirty="0">
                <a:solidFill>
                  <a:schemeClr val="accent6">
                    <a:lumMod val="50000"/>
                  </a:schemeClr>
                </a:solidFill>
              </a:rPr>
              <a:t>С</a:t>
            </a:r>
            <a:r>
              <a:rPr lang="ru-RU" sz="3200" i="1" dirty="0" smtClean="0">
                <a:solidFill>
                  <a:schemeClr val="accent6">
                    <a:lumMod val="50000"/>
                  </a:schemeClr>
                </a:solidFill>
              </a:rPr>
              <a:t>тих </a:t>
            </a:r>
            <a:r>
              <a:rPr lang="ru-RU" sz="3200" i="1" dirty="0">
                <a:solidFill>
                  <a:schemeClr val="accent6">
                    <a:lumMod val="50000"/>
                  </a:schemeClr>
                </a:solidFill>
              </a:rPr>
              <a:t>Юлии </a:t>
            </a:r>
            <a:r>
              <a:rPr lang="ru-RU" sz="3200" i="1" dirty="0" err="1">
                <a:solidFill>
                  <a:schemeClr val="accent6">
                    <a:lumMod val="50000"/>
                  </a:schemeClr>
                </a:solidFill>
              </a:rPr>
              <a:t>Друниной</a:t>
            </a:r>
            <a:endParaRPr lang="ru-RU" sz="3200" i="1" dirty="0">
              <a:solidFill>
                <a:schemeClr val="accent6">
                  <a:lumMod val="5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4073139"/>
            <a:ext cx="4392488" cy="2598889"/>
          </a:xfrm>
          <a:prstGeom prst="rect">
            <a:avLst/>
          </a:prstGeom>
        </p:spPr>
      </p:pic>
    </p:spTree>
    <p:extLst>
      <p:ext uri="{BB962C8B-B14F-4D97-AF65-F5344CB8AC3E}">
        <p14:creationId xmlns:p14="http://schemas.microsoft.com/office/powerpoint/2010/main" val="264859696"/>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i="1" dirty="0"/>
              <a:t>ЖЕНЩИНЫ-РАЗВЕДЧИЦЫ В ВЕЛИКОЙ ОТЕЧЕСТВЕННОЙ ВОЙНЕ</a:t>
            </a:r>
          </a:p>
        </p:txBody>
      </p:sp>
      <p:sp>
        <p:nvSpPr>
          <p:cNvPr id="3" name="Объект 2"/>
          <p:cNvSpPr>
            <a:spLocks noGrp="1"/>
          </p:cNvSpPr>
          <p:nvPr>
            <p:ph idx="1"/>
          </p:nvPr>
        </p:nvSpPr>
        <p:spPr/>
        <p:txBody>
          <a:bodyPr>
            <a:normAutofit fontScale="70000" lnSpcReduction="20000"/>
          </a:bodyPr>
          <a:lstStyle/>
          <a:p>
            <a:pPr marL="137160" indent="0">
              <a:buNone/>
            </a:pPr>
            <a:r>
              <a:rPr lang="ru-RU" dirty="0"/>
              <a:t>Много ярких страниц в историю борьбы нашего народа против фашистских захватчиков вписали разведчики. Исторически так сложилось, что разведка – мужское дело. Но, на самом деле, в разведке всегда было много женщин, и заслуг перед Родиной у них не меньше, чем у мужчин. Каждая из этих женщин – уникальна, ведь в разведку отбирали лучших из лучших </a:t>
            </a:r>
          </a:p>
          <a:p>
            <a:pPr marL="137160" indent="0">
              <a:buNone/>
            </a:pPr>
            <a:r>
              <a:rPr lang="ru-RU" dirty="0"/>
              <a:t> </a:t>
            </a:r>
            <a:r>
              <a:rPr lang="ru-RU" dirty="0" smtClean="0"/>
              <a:t>Женщина </a:t>
            </a:r>
            <a:r>
              <a:rPr lang="ru-RU" dirty="0"/>
              <a:t>и война... Об этом нельзя говорить без волнения. В грозные военные годы мать, любящая жена, сестра или любимая – наравне с мужчинами решительно и отважно защищали Родину.    </a:t>
            </a:r>
            <a:r>
              <a:rPr lang="ru-RU" dirty="0" smtClean="0"/>
              <a:t>Женщина </a:t>
            </a:r>
            <a:r>
              <a:rPr lang="ru-RU" dirty="0"/>
              <a:t>воевала. Убивала врага, шедшего по нашей земле с невероятной жестокостью, сжигавшего и разрушавшего дома, уничтожавшего все живое на своем пути.   </a:t>
            </a:r>
            <a:r>
              <a:rPr lang="ru-RU" dirty="0" smtClean="0"/>
              <a:t>По </a:t>
            </a:r>
            <a:r>
              <a:rPr lang="ru-RU" dirty="0"/>
              <a:t>подсчетам историков, в годы Великой Отечественной войны свыше 2 миллионов женщин из республик бывшего Советского Союза участвовали в войне, 800 тысяч из них – находились непосредственно на фронте.  </a:t>
            </a:r>
            <a:r>
              <a:rPr lang="ru-RU" dirty="0" smtClean="0"/>
              <a:t>Одна </a:t>
            </a:r>
            <a:r>
              <a:rPr lang="ru-RU" dirty="0"/>
              <a:t>из женщин, дошедших до Берлина, на стене рейхстага написала: “Я, София </a:t>
            </a:r>
            <a:r>
              <a:rPr lang="ru-RU" dirty="0" err="1"/>
              <a:t>Кунцевич</a:t>
            </a:r>
            <a:r>
              <a:rPr lang="ru-RU" dirty="0"/>
              <a:t>, пришла в Берлин, чтобы убить войну”. </a:t>
            </a:r>
          </a:p>
        </p:txBody>
      </p:sp>
    </p:spTree>
    <p:extLst>
      <p:ext uri="{BB962C8B-B14F-4D97-AF65-F5344CB8AC3E}">
        <p14:creationId xmlns:p14="http://schemas.microsoft.com/office/powerpoint/2010/main" val="707255030"/>
      </p:ext>
    </p:extLst>
  </p:cSld>
  <p:clrMapOvr>
    <a:masterClrMapping/>
  </p:clrMapOvr>
  <mc:AlternateContent xmlns:mc="http://schemas.openxmlformats.org/markup-compatibility/2006" xmlns:p14="http://schemas.microsoft.com/office/powerpoint/2010/main">
    <mc:Choice Requires="p14">
      <p:transition spd="slow" p14:dur="800" advClick="0" advTm="30000">
        <p:circle/>
      </p:transition>
    </mc:Choice>
    <mc:Fallback xmlns="">
      <p:transition spd="slow" advClick="0" advTm="30000">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361</TotalTime>
  <Words>1884</Words>
  <Application>Microsoft Office PowerPoint</Application>
  <PresentationFormat>Экран (4:3)</PresentationFormat>
  <Paragraphs>63</Paragraphs>
  <Slides>15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Апекс</vt:lpstr>
      <vt:lpstr>Выполнила: Боброва Р.А.</vt:lpstr>
      <vt:lpstr>Презентация PowerPoint</vt:lpstr>
      <vt:lpstr>Ночные налётчицы</vt:lpstr>
      <vt:lpstr>Женщины - авиаторы</vt:lpstr>
      <vt:lpstr>Презентация PowerPoint</vt:lpstr>
      <vt:lpstr>О тех, кто спас миллионы жизней в Великую Отечественную</vt:lpstr>
      <vt:lpstr>Презентация PowerPoint</vt:lpstr>
      <vt:lpstr>Презентация PowerPoint</vt:lpstr>
      <vt:lpstr>ЖЕНЩИНЫ-РАЗВЕДЧИЦЫ В ВЕЛИКОЙ ОТЕЧЕСТВЕННОЙ ВОЙНЕ</vt:lpstr>
      <vt:lpstr>Герой Советского Союза Гнилицкая Нина Тимофеевна</vt:lpstr>
      <vt:lpstr>Бобырева Мария Максимовна</vt:lpstr>
      <vt:lpstr>Снайперы</vt:lpstr>
      <vt:lpstr>Лучшие советские женщины-снайперы Великой Отечественной войны.</vt:lpstr>
      <vt:lpstr>Презентация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Пользователь Windows</cp:lastModifiedBy>
  <cp:revision>35</cp:revision>
  <dcterms:created xsi:type="dcterms:W3CDTF">2020-04-15T10:06:07Z</dcterms:created>
  <dcterms:modified xsi:type="dcterms:W3CDTF">2020-04-22T06:32:14Z</dcterms:modified>
</cp:coreProperties>
</file>